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 id="2147483658" r:id="rId5"/>
    <p:sldMasterId id="2147483661" r:id="rId6"/>
    <p:sldMasterId id="2147483667" r:id="rId7"/>
  </p:sldMasterIdLst>
  <p:notesMasterIdLst>
    <p:notesMasterId r:id="rId50"/>
  </p:notesMasterIdLst>
  <p:sldIdLst>
    <p:sldId id="1005" r:id="rId8"/>
    <p:sldId id="268" r:id="rId9"/>
    <p:sldId id="258" r:id="rId10"/>
    <p:sldId id="347" r:id="rId11"/>
    <p:sldId id="350" r:id="rId12"/>
    <p:sldId id="367" r:id="rId13"/>
    <p:sldId id="370" r:id="rId14"/>
    <p:sldId id="1006" r:id="rId15"/>
    <p:sldId id="1008" r:id="rId16"/>
    <p:sldId id="1009" r:id="rId17"/>
    <p:sldId id="1010" r:id="rId18"/>
    <p:sldId id="1011" r:id="rId19"/>
    <p:sldId id="374" r:id="rId20"/>
    <p:sldId id="375" r:id="rId21"/>
    <p:sldId id="377" r:id="rId22"/>
    <p:sldId id="376" r:id="rId23"/>
    <p:sldId id="380" r:id="rId24"/>
    <p:sldId id="378" r:id="rId25"/>
    <p:sldId id="381" r:id="rId26"/>
    <p:sldId id="382" r:id="rId27"/>
    <p:sldId id="383" r:id="rId28"/>
    <p:sldId id="384" r:id="rId29"/>
    <p:sldId id="386" r:id="rId30"/>
    <p:sldId id="388" r:id="rId31"/>
    <p:sldId id="341" r:id="rId32"/>
    <p:sldId id="260" r:id="rId33"/>
    <p:sldId id="1012" r:id="rId34"/>
    <p:sldId id="1013" r:id="rId35"/>
    <p:sldId id="1014" r:id="rId36"/>
    <p:sldId id="1015" r:id="rId37"/>
    <p:sldId id="1016" r:id="rId38"/>
    <p:sldId id="1017" r:id="rId39"/>
    <p:sldId id="1018" r:id="rId40"/>
    <p:sldId id="1019" r:id="rId41"/>
    <p:sldId id="1020" r:id="rId42"/>
    <p:sldId id="1023" r:id="rId43"/>
    <p:sldId id="1024" r:id="rId44"/>
    <p:sldId id="1025" r:id="rId45"/>
    <p:sldId id="1026" r:id="rId46"/>
    <p:sldId id="1027" r:id="rId47"/>
    <p:sldId id="1021" r:id="rId48"/>
    <p:sldId id="1022" r:id="rId49"/>
  </p:sldIdLst>
  <p:sldSz cx="12192000" cy="6858000"/>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32">
          <p15:clr>
            <a:srgbClr val="A4A3A4"/>
          </p15:clr>
        </p15:guide>
        <p15:guide id="2" pos="3904">
          <p15:clr>
            <a:srgbClr val="A4A3A4"/>
          </p15:clr>
        </p15:guide>
        <p15:guide id="3" pos="7488">
          <p15:clr>
            <a:srgbClr val="A4A3A4"/>
          </p15:clr>
        </p15:guide>
        <p15:guide id="4" orient="horz" pos="1968">
          <p15:clr>
            <a:srgbClr val="A4A3A4"/>
          </p15:clr>
        </p15:guide>
        <p15:guide id="5" pos="256">
          <p15:clr>
            <a:srgbClr val="A4A3A4"/>
          </p15:clr>
        </p15:guide>
        <p15:guide id="6" orient="horz" pos="2496">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7" roundtripDataSignature="AMtx7mhcwRSy30sFt8NLe3doVLIjc8A47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thika.arivazh" initials="k" lastIdx="11" clrIdx="0">
    <p:extLst>
      <p:ext uri="{19B8F6BF-5375-455C-9EA6-DF929625EA0E}">
        <p15:presenceInfo xmlns:p15="http://schemas.microsoft.com/office/powerpoint/2012/main" userId="S::krithika.arivazh@tigeranalytics.com::4cab09fe-4eab-4604-9f5c-7087835628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55ECE3-9550-4DEB-9FAE-D6693BF3528A}">
  <a:tblStyle styleId="{6D55ECE3-9550-4DEB-9FAE-D6693BF3528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4E7"/>
          </a:solidFill>
        </a:fill>
      </a:tcStyle>
    </a:wholeTbl>
    <a:band1H>
      <a:tcTxStyle b="off" i="off"/>
      <a:tcStyle>
        <a:tcBdr/>
        <a:fill>
          <a:solidFill>
            <a:srgbClr val="CAE8CC"/>
          </a:solidFill>
        </a:fill>
      </a:tcStyle>
    </a:band1H>
    <a:band2H>
      <a:tcTxStyle b="off" i="off"/>
      <a:tcStyle>
        <a:tcBdr/>
      </a:tcStyle>
    </a:band2H>
    <a:band1V>
      <a:tcTxStyle b="off" i="off"/>
      <a:tcStyle>
        <a:tcBdr/>
        <a:fill>
          <a:solidFill>
            <a:srgbClr val="CAE8CC"/>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F7D0252B-B2B7-4115-9199-16CA443E3214}"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4032"/>
        <p:guide pos="3904"/>
        <p:guide pos="7488"/>
        <p:guide orient="horz" pos="1968"/>
        <p:guide pos="256"/>
        <p:guide orient="horz" pos="24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customschemas.google.com/relationships/presentationmetadata" Target="metadata"/></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D8E82B-614E-4F6E-B7D6-99BDF0536612}" type="doc">
      <dgm:prSet loTypeId="urn:microsoft.com/office/officeart/2005/8/layout/cycle2" loCatId="cycle" qsTypeId="urn:microsoft.com/office/officeart/2005/8/quickstyle/simple3" qsCatId="simple" csTypeId="urn:microsoft.com/office/officeart/2005/8/colors/accent2_4" csCatId="accent2" phldr="1"/>
      <dgm:spPr/>
    </dgm:pt>
    <dgm:pt modelId="{CCA29946-A187-47F1-A426-18B6EB4B706A}">
      <dgm:prSet phldrT="[Text]" custT="1"/>
      <dgm:spPr/>
      <dgm:t>
        <a:bodyPr/>
        <a:lstStyle/>
        <a:p>
          <a:r>
            <a:rPr lang="en-US" sz="1100" b="1" i="1" dirty="0"/>
            <a:t>Permit submission</a:t>
          </a:r>
        </a:p>
      </dgm:t>
    </dgm:pt>
    <dgm:pt modelId="{315F830E-347D-4F9B-B310-C9DA4822954F}" type="parTrans" cxnId="{E025A079-AEB9-4846-A184-1B138301970F}">
      <dgm:prSet/>
      <dgm:spPr/>
      <dgm:t>
        <a:bodyPr/>
        <a:lstStyle/>
        <a:p>
          <a:endParaRPr lang="en-US">
            <a:solidFill>
              <a:schemeClr val="accent3"/>
            </a:solidFill>
          </a:endParaRPr>
        </a:p>
      </dgm:t>
    </dgm:pt>
    <dgm:pt modelId="{8D9A6312-DEE4-483F-B664-28A1CF8793C5}" type="sibTrans" cxnId="{E025A079-AEB9-4846-A184-1B138301970F}">
      <dgm:prSet/>
      <dgm:spPr/>
      <dgm:t>
        <a:bodyPr/>
        <a:lstStyle/>
        <a:p>
          <a:endParaRPr lang="en-US" dirty="0">
            <a:solidFill>
              <a:schemeClr val="accent3"/>
            </a:solidFill>
          </a:endParaRPr>
        </a:p>
      </dgm:t>
    </dgm:pt>
    <dgm:pt modelId="{E102AD92-86A8-4880-B66A-42E5671FDDE6}">
      <dgm:prSet phldrT="[Text]" custT="1"/>
      <dgm:spPr/>
      <dgm:t>
        <a:bodyPr/>
        <a:lstStyle/>
        <a:p>
          <a:r>
            <a:rPr lang="en-US" sz="1100" b="1" i="1" dirty="0"/>
            <a:t>Permit Approval</a:t>
          </a:r>
        </a:p>
      </dgm:t>
    </dgm:pt>
    <dgm:pt modelId="{823AD093-21D9-4BCA-BADF-4DA906AF1A2E}" type="parTrans" cxnId="{5C2D8627-8036-4C4F-ABD7-A4C879C6BDF6}">
      <dgm:prSet/>
      <dgm:spPr/>
      <dgm:t>
        <a:bodyPr/>
        <a:lstStyle/>
        <a:p>
          <a:endParaRPr lang="en-US">
            <a:solidFill>
              <a:schemeClr val="accent3"/>
            </a:solidFill>
          </a:endParaRPr>
        </a:p>
      </dgm:t>
    </dgm:pt>
    <dgm:pt modelId="{ACFCD608-987D-438C-88F6-05D36E403BEE}" type="sibTrans" cxnId="{5C2D8627-8036-4C4F-ABD7-A4C879C6BDF6}">
      <dgm:prSet/>
      <dgm:spPr/>
      <dgm:t>
        <a:bodyPr/>
        <a:lstStyle/>
        <a:p>
          <a:endParaRPr lang="en-US" dirty="0">
            <a:solidFill>
              <a:schemeClr val="accent3"/>
            </a:solidFill>
          </a:endParaRPr>
        </a:p>
      </dgm:t>
    </dgm:pt>
    <dgm:pt modelId="{C0549999-34E6-4CD7-B53E-8E2882636824}">
      <dgm:prSet phldrT="[Text]" custT="1"/>
      <dgm:spPr/>
      <dgm:t>
        <a:bodyPr/>
        <a:lstStyle/>
        <a:p>
          <a:r>
            <a:rPr lang="en-US" sz="1100" b="1" i="1" dirty="0"/>
            <a:t>Spudding Starts</a:t>
          </a:r>
        </a:p>
      </dgm:t>
    </dgm:pt>
    <dgm:pt modelId="{B754449D-0EE3-43C3-9981-41555F9F59DA}" type="parTrans" cxnId="{3A85670E-DEA9-4BC4-ACB6-82A8B37CB120}">
      <dgm:prSet/>
      <dgm:spPr/>
      <dgm:t>
        <a:bodyPr/>
        <a:lstStyle/>
        <a:p>
          <a:endParaRPr lang="en-US">
            <a:solidFill>
              <a:schemeClr val="accent3"/>
            </a:solidFill>
          </a:endParaRPr>
        </a:p>
      </dgm:t>
    </dgm:pt>
    <dgm:pt modelId="{2578F9D3-499D-4BE5-874B-9F03B439B359}" type="sibTrans" cxnId="{3A85670E-DEA9-4BC4-ACB6-82A8B37CB120}">
      <dgm:prSet/>
      <dgm:spPr/>
      <dgm:t>
        <a:bodyPr/>
        <a:lstStyle/>
        <a:p>
          <a:endParaRPr lang="en-US" dirty="0">
            <a:solidFill>
              <a:schemeClr val="accent3"/>
            </a:solidFill>
          </a:endParaRPr>
        </a:p>
      </dgm:t>
    </dgm:pt>
    <dgm:pt modelId="{6476A0B5-A10C-4B6C-AB78-7DCA61BC42F1}">
      <dgm:prSet custT="1"/>
      <dgm:spPr/>
      <dgm:t>
        <a:bodyPr anchor="t"/>
        <a:lstStyle/>
        <a:p>
          <a:endParaRPr lang="en-US" sz="1100" b="1" i="1" dirty="0"/>
        </a:p>
        <a:p>
          <a:endParaRPr lang="en-US" sz="1100" b="1" i="1" dirty="0"/>
        </a:p>
        <a:p>
          <a:r>
            <a:rPr lang="en-US" sz="1100" b="1" i="1" dirty="0"/>
            <a:t>Rig Release</a:t>
          </a:r>
        </a:p>
      </dgm:t>
    </dgm:pt>
    <dgm:pt modelId="{15B52499-C4EA-4702-B0D6-A711CDA07CEE}" type="parTrans" cxnId="{B0AAA4F8-50C6-44C9-A7E1-9EB210E34D98}">
      <dgm:prSet/>
      <dgm:spPr/>
      <dgm:t>
        <a:bodyPr/>
        <a:lstStyle/>
        <a:p>
          <a:endParaRPr lang="en-US">
            <a:solidFill>
              <a:schemeClr val="accent3"/>
            </a:solidFill>
          </a:endParaRPr>
        </a:p>
      </dgm:t>
    </dgm:pt>
    <dgm:pt modelId="{2C197AFB-455B-40A7-B489-F9A1B5FEF156}" type="sibTrans" cxnId="{B0AAA4F8-50C6-44C9-A7E1-9EB210E34D98}">
      <dgm:prSet/>
      <dgm:spPr/>
      <dgm:t>
        <a:bodyPr/>
        <a:lstStyle/>
        <a:p>
          <a:endParaRPr lang="en-US" dirty="0">
            <a:solidFill>
              <a:schemeClr val="accent3"/>
            </a:solidFill>
          </a:endParaRPr>
        </a:p>
      </dgm:t>
    </dgm:pt>
    <dgm:pt modelId="{81343742-A27A-441C-9D6E-E1138F974D68}">
      <dgm:prSet custT="1"/>
      <dgm:spPr/>
      <dgm:t>
        <a:bodyPr anchor="t"/>
        <a:lstStyle/>
        <a:p>
          <a:endParaRPr lang="en-US" sz="1100" b="1" i="1" dirty="0"/>
        </a:p>
        <a:p>
          <a:r>
            <a:rPr lang="en-US" sz="1100" b="1" i="1" dirty="0"/>
            <a:t>Well Completion</a:t>
          </a:r>
        </a:p>
      </dgm:t>
    </dgm:pt>
    <dgm:pt modelId="{961F32A0-9093-4CBC-8837-8FE492C0CE0D}" type="parTrans" cxnId="{2BC5E427-B275-4B33-A14A-2720555CED8B}">
      <dgm:prSet/>
      <dgm:spPr/>
      <dgm:t>
        <a:bodyPr/>
        <a:lstStyle/>
        <a:p>
          <a:endParaRPr lang="en-IN"/>
        </a:p>
      </dgm:t>
    </dgm:pt>
    <dgm:pt modelId="{26AABEDE-C079-48A0-8947-530797B4793A}" type="sibTrans" cxnId="{2BC5E427-B275-4B33-A14A-2720555CED8B}">
      <dgm:prSet/>
      <dgm:spPr/>
      <dgm:t>
        <a:bodyPr/>
        <a:lstStyle/>
        <a:p>
          <a:endParaRPr lang="en-IN" dirty="0"/>
        </a:p>
      </dgm:t>
    </dgm:pt>
    <dgm:pt modelId="{48825BF0-45B0-44CD-99DF-F512AF305F83}">
      <dgm:prSet custT="1"/>
      <dgm:spPr/>
      <dgm:t>
        <a:bodyPr anchor="t"/>
        <a:lstStyle/>
        <a:p>
          <a:endParaRPr lang="en-US" sz="1100" b="1" i="1" dirty="0"/>
        </a:p>
        <a:p>
          <a:endParaRPr lang="en-US" sz="1100" b="1" i="1" dirty="0"/>
        </a:p>
        <a:p>
          <a:r>
            <a:rPr lang="en-US" sz="1100" b="1" i="1" dirty="0"/>
            <a:t>Production Starts</a:t>
          </a:r>
        </a:p>
      </dgm:t>
    </dgm:pt>
    <dgm:pt modelId="{A5E33453-1407-4BDD-9832-F76A675372E8}" type="parTrans" cxnId="{F034879E-1E83-40EE-9049-105299152A81}">
      <dgm:prSet/>
      <dgm:spPr/>
      <dgm:t>
        <a:bodyPr/>
        <a:lstStyle/>
        <a:p>
          <a:endParaRPr lang="en-IN"/>
        </a:p>
      </dgm:t>
    </dgm:pt>
    <dgm:pt modelId="{0F8BD056-DAAA-44A2-9AFB-1BB5E7B9AD00}" type="sibTrans" cxnId="{F034879E-1E83-40EE-9049-105299152A81}">
      <dgm:prSet/>
      <dgm:spPr/>
      <dgm:t>
        <a:bodyPr/>
        <a:lstStyle/>
        <a:p>
          <a:endParaRPr lang="en-IN" dirty="0"/>
        </a:p>
      </dgm:t>
    </dgm:pt>
    <dgm:pt modelId="{E8FFA5F1-A95D-4F8E-8AA9-EF4F5A20348A}" type="pres">
      <dgm:prSet presAssocID="{51D8E82B-614E-4F6E-B7D6-99BDF0536612}" presName="cycle" presStyleCnt="0">
        <dgm:presLayoutVars>
          <dgm:dir/>
          <dgm:resizeHandles val="exact"/>
        </dgm:presLayoutVars>
      </dgm:prSet>
      <dgm:spPr/>
    </dgm:pt>
    <dgm:pt modelId="{2C59F4B2-B18C-4CF3-A375-902A7E6A3727}" type="pres">
      <dgm:prSet presAssocID="{CCA29946-A187-47F1-A426-18B6EB4B706A}" presName="node" presStyleLbl="node1" presStyleIdx="0" presStyleCnt="6">
        <dgm:presLayoutVars>
          <dgm:bulletEnabled val="1"/>
        </dgm:presLayoutVars>
      </dgm:prSet>
      <dgm:spPr/>
    </dgm:pt>
    <dgm:pt modelId="{C3EDB696-3635-400A-A64A-4BB15999F2A9}" type="pres">
      <dgm:prSet presAssocID="{8D9A6312-DEE4-483F-B664-28A1CF8793C5}" presName="sibTrans" presStyleLbl="sibTrans2D1" presStyleIdx="0" presStyleCnt="6"/>
      <dgm:spPr/>
    </dgm:pt>
    <dgm:pt modelId="{F06999F5-AD98-42C1-BD2F-38C1151846E0}" type="pres">
      <dgm:prSet presAssocID="{8D9A6312-DEE4-483F-B664-28A1CF8793C5}" presName="connectorText" presStyleLbl="sibTrans2D1" presStyleIdx="0" presStyleCnt="6"/>
      <dgm:spPr/>
    </dgm:pt>
    <dgm:pt modelId="{ED05270E-EDFC-4E34-BCF6-ACBF9A6D8E0D}" type="pres">
      <dgm:prSet presAssocID="{E102AD92-86A8-4880-B66A-42E5671FDDE6}" presName="node" presStyleLbl="node1" presStyleIdx="1" presStyleCnt="6">
        <dgm:presLayoutVars>
          <dgm:bulletEnabled val="1"/>
        </dgm:presLayoutVars>
      </dgm:prSet>
      <dgm:spPr/>
    </dgm:pt>
    <dgm:pt modelId="{EE12A2A6-2960-4148-AE3B-E9F867D93C34}" type="pres">
      <dgm:prSet presAssocID="{ACFCD608-987D-438C-88F6-05D36E403BEE}" presName="sibTrans" presStyleLbl="sibTrans2D1" presStyleIdx="1" presStyleCnt="6"/>
      <dgm:spPr/>
    </dgm:pt>
    <dgm:pt modelId="{1825BF0F-84A9-49A2-AC61-179D61D8B4DF}" type="pres">
      <dgm:prSet presAssocID="{ACFCD608-987D-438C-88F6-05D36E403BEE}" presName="connectorText" presStyleLbl="sibTrans2D1" presStyleIdx="1" presStyleCnt="6"/>
      <dgm:spPr/>
    </dgm:pt>
    <dgm:pt modelId="{1AD91860-84B8-4285-A3F2-2E58CB6D66C5}" type="pres">
      <dgm:prSet presAssocID="{C0549999-34E6-4CD7-B53E-8E2882636824}" presName="node" presStyleLbl="node1" presStyleIdx="2" presStyleCnt="6">
        <dgm:presLayoutVars>
          <dgm:bulletEnabled val="1"/>
        </dgm:presLayoutVars>
      </dgm:prSet>
      <dgm:spPr/>
    </dgm:pt>
    <dgm:pt modelId="{B450E453-FBAF-4D31-8954-BEE932E59B60}" type="pres">
      <dgm:prSet presAssocID="{2578F9D3-499D-4BE5-874B-9F03B439B359}" presName="sibTrans" presStyleLbl="sibTrans2D1" presStyleIdx="2" presStyleCnt="6"/>
      <dgm:spPr/>
    </dgm:pt>
    <dgm:pt modelId="{0DAC1397-7820-48FA-AA2F-E0A8B4F52BAC}" type="pres">
      <dgm:prSet presAssocID="{2578F9D3-499D-4BE5-874B-9F03B439B359}" presName="connectorText" presStyleLbl="sibTrans2D1" presStyleIdx="2" presStyleCnt="6"/>
      <dgm:spPr/>
    </dgm:pt>
    <dgm:pt modelId="{46B61974-433D-48E3-AF36-FBD842D48B87}" type="pres">
      <dgm:prSet presAssocID="{6476A0B5-A10C-4B6C-AB78-7DCA61BC42F1}" presName="node" presStyleLbl="node1" presStyleIdx="3" presStyleCnt="6">
        <dgm:presLayoutVars>
          <dgm:bulletEnabled val="1"/>
        </dgm:presLayoutVars>
      </dgm:prSet>
      <dgm:spPr/>
    </dgm:pt>
    <dgm:pt modelId="{531365C4-9BFC-455D-99C7-36C1DD1565E7}" type="pres">
      <dgm:prSet presAssocID="{2C197AFB-455B-40A7-B489-F9A1B5FEF156}" presName="sibTrans" presStyleLbl="sibTrans2D1" presStyleIdx="3" presStyleCnt="6"/>
      <dgm:spPr/>
    </dgm:pt>
    <dgm:pt modelId="{504FB0D0-F7C0-476C-B749-814365745C9C}" type="pres">
      <dgm:prSet presAssocID="{2C197AFB-455B-40A7-B489-F9A1B5FEF156}" presName="connectorText" presStyleLbl="sibTrans2D1" presStyleIdx="3" presStyleCnt="6"/>
      <dgm:spPr/>
    </dgm:pt>
    <dgm:pt modelId="{3D386D2F-7C05-491E-B920-E3BB0F9C2875}" type="pres">
      <dgm:prSet presAssocID="{81343742-A27A-441C-9D6E-E1138F974D68}" presName="node" presStyleLbl="node1" presStyleIdx="4" presStyleCnt="6">
        <dgm:presLayoutVars>
          <dgm:bulletEnabled val="1"/>
        </dgm:presLayoutVars>
      </dgm:prSet>
      <dgm:spPr/>
    </dgm:pt>
    <dgm:pt modelId="{41728CFB-C2DB-4D3F-8A71-9FBEED185B1B}" type="pres">
      <dgm:prSet presAssocID="{26AABEDE-C079-48A0-8947-530797B4793A}" presName="sibTrans" presStyleLbl="sibTrans2D1" presStyleIdx="4" presStyleCnt="6"/>
      <dgm:spPr/>
    </dgm:pt>
    <dgm:pt modelId="{0FAF5A17-59D8-4A23-9035-DF285C9C057B}" type="pres">
      <dgm:prSet presAssocID="{26AABEDE-C079-48A0-8947-530797B4793A}" presName="connectorText" presStyleLbl="sibTrans2D1" presStyleIdx="4" presStyleCnt="6"/>
      <dgm:spPr/>
    </dgm:pt>
    <dgm:pt modelId="{D8677058-7216-45ED-BA25-A4D52EA4DB27}" type="pres">
      <dgm:prSet presAssocID="{48825BF0-45B0-44CD-99DF-F512AF305F83}" presName="node" presStyleLbl="node1" presStyleIdx="5" presStyleCnt="6">
        <dgm:presLayoutVars>
          <dgm:bulletEnabled val="1"/>
        </dgm:presLayoutVars>
      </dgm:prSet>
      <dgm:spPr/>
    </dgm:pt>
    <dgm:pt modelId="{3B426CC2-696C-44AA-9F84-FA08099408BD}" type="pres">
      <dgm:prSet presAssocID="{0F8BD056-DAAA-44A2-9AFB-1BB5E7B9AD00}" presName="sibTrans" presStyleLbl="sibTrans2D1" presStyleIdx="5" presStyleCnt="6" custFlipVert="0" custFlipHor="0" custScaleX="18881" custScaleY="10551" custLinFactX="10736" custLinFactY="100000" custLinFactNeighborX="100000" custLinFactNeighborY="151850"/>
      <dgm:spPr/>
    </dgm:pt>
    <dgm:pt modelId="{9143A60A-6F08-491A-8E59-D4C251A0ECAE}" type="pres">
      <dgm:prSet presAssocID="{0F8BD056-DAAA-44A2-9AFB-1BB5E7B9AD00}" presName="connectorText" presStyleLbl="sibTrans2D1" presStyleIdx="5" presStyleCnt="6"/>
      <dgm:spPr/>
    </dgm:pt>
  </dgm:ptLst>
  <dgm:cxnLst>
    <dgm:cxn modelId="{6ACA9408-DEB8-49E9-A865-23190AC72427}" type="presOf" srcId="{6476A0B5-A10C-4B6C-AB78-7DCA61BC42F1}" destId="{46B61974-433D-48E3-AF36-FBD842D48B87}" srcOrd="0" destOrd="0" presId="urn:microsoft.com/office/officeart/2005/8/layout/cycle2"/>
    <dgm:cxn modelId="{54CC010C-7218-4725-A2BA-7E1A13B8E49D}" type="presOf" srcId="{26AABEDE-C079-48A0-8947-530797B4793A}" destId="{41728CFB-C2DB-4D3F-8A71-9FBEED185B1B}" srcOrd="0" destOrd="0" presId="urn:microsoft.com/office/officeart/2005/8/layout/cycle2"/>
    <dgm:cxn modelId="{3A85670E-DEA9-4BC4-ACB6-82A8B37CB120}" srcId="{51D8E82B-614E-4F6E-B7D6-99BDF0536612}" destId="{C0549999-34E6-4CD7-B53E-8E2882636824}" srcOrd="2" destOrd="0" parTransId="{B754449D-0EE3-43C3-9981-41555F9F59DA}" sibTransId="{2578F9D3-499D-4BE5-874B-9F03B439B359}"/>
    <dgm:cxn modelId="{BABEBD21-497C-4FD1-960B-380638FAAB14}" type="presOf" srcId="{CCA29946-A187-47F1-A426-18B6EB4B706A}" destId="{2C59F4B2-B18C-4CF3-A375-902A7E6A3727}" srcOrd="0" destOrd="0" presId="urn:microsoft.com/office/officeart/2005/8/layout/cycle2"/>
    <dgm:cxn modelId="{5C2D8627-8036-4C4F-ABD7-A4C879C6BDF6}" srcId="{51D8E82B-614E-4F6E-B7D6-99BDF0536612}" destId="{E102AD92-86A8-4880-B66A-42E5671FDDE6}" srcOrd="1" destOrd="0" parTransId="{823AD093-21D9-4BCA-BADF-4DA906AF1A2E}" sibTransId="{ACFCD608-987D-438C-88F6-05D36E403BEE}"/>
    <dgm:cxn modelId="{2BC5E427-B275-4B33-A14A-2720555CED8B}" srcId="{51D8E82B-614E-4F6E-B7D6-99BDF0536612}" destId="{81343742-A27A-441C-9D6E-E1138F974D68}" srcOrd="4" destOrd="0" parTransId="{961F32A0-9093-4CBC-8837-8FE492C0CE0D}" sibTransId="{26AABEDE-C079-48A0-8947-530797B4793A}"/>
    <dgm:cxn modelId="{B3C73628-5586-458A-9A77-2D68145C6DCA}" type="presOf" srcId="{C0549999-34E6-4CD7-B53E-8E2882636824}" destId="{1AD91860-84B8-4285-A3F2-2E58CB6D66C5}" srcOrd="0" destOrd="0" presId="urn:microsoft.com/office/officeart/2005/8/layout/cycle2"/>
    <dgm:cxn modelId="{3C150437-8B70-4593-99C9-0E6CCEBD1524}" type="presOf" srcId="{81343742-A27A-441C-9D6E-E1138F974D68}" destId="{3D386D2F-7C05-491E-B920-E3BB0F9C2875}" srcOrd="0" destOrd="0" presId="urn:microsoft.com/office/officeart/2005/8/layout/cycle2"/>
    <dgm:cxn modelId="{0B6BF537-EA4A-4A87-B495-CE8AA288AE7B}" type="presOf" srcId="{2C197AFB-455B-40A7-B489-F9A1B5FEF156}" destId="{531365C4-9BFC-455D-99C7-36C1DD1565E7}" srcOrd="0" destOrd="0" presId="urn:microsoft.com/office/officeart/2005/8/layout/cycle2"/>
    <dgm:cxn modelId="{78A85B4B-F986-46B6-B2D0-21AD1CB28B3F}" type="presOf" srcId="{2578F9D3-499D-4BE5-874B-9F03B439B359}" destId="{B450E453-FBAF-4D31-8954-BEE932E59B60}" srcOrd="0" destOrd="0" presId="urn:microsoft.com/office/officeart/2005/8/layout/cycle2"/>
    <dgm:cxn modelId="{8679D64B-D1E3-4832-A26F-FA52E6CE5EA1}" type="presOf" srcId="{26AABEDE-C079-48A0-8947-530797B4793A}" destId="{0FAF5A17-59D8-4A23-9035-DF285C9C057B}" srcOrd="1" destOrd="0" presId="urn:microsoft.com/office/officeart/2005/8/layout/cycle2"/>
    <dgm:cxn modelId="{DBF99C6D-4DEC-4862-9E3B-C652952BFAFA}" type="presOf" srcId="{8D9A6312-DEE4-483F-B664-28A1CF8793C5}" destId="{F06999F5-AD98-42C1-BD2F-38C1151846E0}" srcOrd="1" destOrd="0" presId="urn:microsoft.com/office/officeart/2005/8/layout/cycle2"/>
    <dgm:cxn modelId="{81412A79-B359-4DA2-92D9-509F27BABAD4}" type="presOf" srcId="{ACFCD608-987D-438C-88F6-05D36E403BEE}" destId="{EE12A2A6-2960-4148-AE3B-E9F867D93C34}" srcOrd="0" destOrd="0" presId="urn:microsoft.com/office/officeart/2005/8/layout/cycle2"/>
    <dgm:cxn modelId="{E025A079-AEB9-4846-A184-1B138301970F}" srcId="{51D8E82B-614E-4F6E-B7D6-99BDF0536612}" destId="{CCA29946-A187-47F1-A426-18B6EB4B706A}" srcOrd="0" destOrd="0" parTransId="{315F830E-347D-4F9B-B310-C9DA4822954F}" sibTransId="{8D9A6312-DEE4-483F-B664-28A1CF8793C5}"/>
    <dgm:cxn modelId="{8CB2CE5A-C374-460E-A430-5198C4C2843E}" type="presOf" srcId="{0F8BD056-DAAA-44A2-9AFB-1BB5E7B9AD00}" destId="{3B426CC2-696C-44AA-9F84-FA08099408BD}" srcOrd="0" destOrd="0" presId="urn:microsoft.com/office/officeart/2005/8/layout/cycle2"/>
    <dgm:cxn modelId="{818DF392-D29B-4EB8-99B6-255324B7974A}" type="presOf" srcId="{51D8E82B-614E-4F6E-B7D6-99BDF0536612}" destId="{E8FFA5F1-A95D-4F8E-8AA9-EF4F5A20348A}" srcOrd="0" destOrd="0" presId="urn:microsoft.com/office/officeart/2005/8/layout/cycle2"/>
    <dgm:cxn modelId="{B426CC99-EBD7-49E0-9433-2EBDD9FE9FDC}" type="presOf" srcId="{2578F9D3-499D-4BE5-874B-9F03B439B359}" destId="{0DAC1397-7820-48FA-AA2F-E0A8B4F52BAC}" srcOrd="1" destOrd="0" presId="urn:microsoft.com/office/officeart/2005/8/layout/cycle2"/>
    <dgm:cxn modelId="{F034879E-1E83-40EE-9049-105299152A81}" srcId="{51D8E82B-614E-4F6E-B7D6-99BDF0536612}" destId="{48825BF0-45B0-44CD-99DF-F512AF305F83}" srcOrd="5" destOrd="0" parTransId="{A5E33453-1407-4BDD-9832-F76A675372E8}" sibTransId="{0F8BD056-DAAA-44A2-9AFB-1BB5E7B9AD00}"/>
    <dgm:cxn modelId="{14D3DCB6-D7A3-4F2F-AAB4-E86B634AD90B}" type="presOf" srcId="{ACFCD608-987D-438C-88F6-05D36E403BEE}" destId="{1825BF0F-84A9-49A2-AC61-179D61D8B4DF}" srcOrd="1" destOrd="0" presId="urn:microsoft.com/office/officeart/2005/8/layout/cycle2"/>
    <dgm:cxn modelId="{A99285BC-864A-4633-A8C3-AFBA3E95D3F9}" type="presOf" srcId="{2C197AFB-455B-40A7-B489-F9A1B5FEF156}" destId="{504FB0D0-F7C0-476C-B749-814365745C9C}" srcOrd="1" destOrd="0" presId="urn:microsoft.com/office/officeart/2005/8/layout/cycle2"/>
    <dgm:cxn modelId="{51D564D2-8AD6-42E1-B364-F50C35CEF0B6}" type="presOf" srcId="{E102AD92-86A8-4880-B66A-42E5671FDDE6}" destId="{ED05270E-EDFC-4E34-BCF6-ACBF9A6D8E0D}" srcOrd="0" destOrd="0" presId="urn:microsoft.com/office/officeart/2005/8/layout/cycle2"/>
    <dgm:cxn modelId="{2C03BADC-27A9-4B07-BC24-AAC469D78B0B}" type="presOf" srcId="{48825BF0-45B0-44CD-99DF-F512AF305F83}" destId="{D8677058-7216-45ED-BA25-A4D52EA4DB27}" srcOrd="0" destOrd="0" presId="urn:microsoft.com/office/officeart/2005/8/layout/cycle2"/>
    <dgm:cxn modelId="{9E76CAEB-BF2B-4544-9F1A-697A2BEEAAC7}" type="presOf" srcId="{8D9A6312-DEE4-483F-B664-28A1CF8793C5}" destId="{C3EDB696-3635-400A-A64A-4BB15999F2A9}" srcOrd="0" destOrd="0" presId="urn:microsoft.com/office/officeart/2005/8/layout/cycle2"/>
    <dgm:cxn modelId="{E6793EEF-A888-4B23-85DD-6E2518A0FBDE}" type="presOf" srcId="{0F8BD056-DAAA-44A2-9AFB-1BB5E7B9AD00}" destId="{9143A60A-6F08-491A-8E59-D4C251A0ECAE}" srcOrd="1" destOrd="0" presId="urn:microsoft.com/office/officeart/2005/8/layout/cycle2"/>
    <dgm:cxn modelId="{B0AAA4F8-50C6-44C9-A7E1-9EB210E34D98}" srcId="{51D8E82B-614E-4F6E-B7D6-99BDF0536612}" destId="{6476A0B5-A10C-4B6C-AB78-7DCA61BC42F1}" srcOrd="3" destOrd="0" parTransId="{15B52499-C4EA-4702-B0D6-A711CDA07CEE}" sibTransId="{2C197AFB-455B-40A7-B489-F9A1B5FEF156}"/>
    <dgm:cxn modelId="{B7569C0C-B8E9-4703-8AF5-51E970B25767}" type="presParOf" srcId="{E8FFA5F1-A95D-4F8E-8AA9-EF4F5A20348A}" destId="{2C59F4B2-B18C-4CF3-A375-902A7E6A3727}" srcOrd="0" destOrd="0" presId="urn:microsoft.com/office/officeart/2005/8/layout/cycle2"/>
    <dgm:cxn modelId="{BDC48418-B84D-42DB-BD65-600DC683D1C3}" type="presParOf" srcId="{E8FFA5F1-A95D-4F8E-8AA9-EF4F5A20348A}" destId="{C3EDB696-3635-400A-A64A-4BB15999F2A9}" srcOrd="1" destOrd="0" presId="urn:microsoft.com/office/officeart/2005/8/layout/cycle2"/>
    <dgm:cxn modelId="{898316CE-AF74-43B4-99D7-801A0B0DB07F}" type="presParOf" srcId="{C3EDB696-3635-400A-A64A-4BB15999F2A9}" destId="{F06999F5-AD98-42C1-BD2F-38C1151846E0}" srcOrd="0" destOrd="0" presId="urn:microsoft.com/office/officeart/2005/8/layout/cycle2"/>
    <dgm:cxn modelId="{8810C148-21C0-487F-B04A-DC5B4DFE6897}" type="presParOf" srcId="{E8FFA5F1-A95D-4F8E-8AA9-EF4F5A20348A}" destId="{ED05270E-EDFC-4E34-BCF6-ACBF9A6D8E0D}" srcOrd="2" destOrd="0" presId="urn:microsoft.com/office/officeart/2005/8/layout/cycle2"/>
    <dgm:cxn modelId="{8296D9B9-C92A-4851-A850-48C99F0F7EB1}" type="presParOf" srcId="{E8FFA5F1-A95D-4F8E-8AA9-EF4F5A20348A}" destId="{EE12A2A6-2960-4148-AE3B-E9F867D93C34}" srcOrd="3" destOrd="0" presId="urn:microsoft.com/office/officeart/2005/8/layout/cycle2"/>
    <dgm:cxn modelId="{E0358A0F-2D5A-4FB5-AACC-23B09B38912F}" type="presParOf" srcId="{EE12A2A6-2960-4148-AE3B-E9F867D93C34}" destId="{1825BF0F-84A9-49A2-AC61-179D61D8B4DF}" srcOrd="0" destOrd="0" presId="urn:microsoft.com/office/officeart/2005/8/layout/cycle2"/>
    <dgm:cxn modelId="{82544028-1F05-4E64-8142-F0688DBDBED2}" type="presParOf" srcId="{E8FFA5F1-A95D-4F8E-8AA9-EF4F5A20348A}" destId="{1AD91860-84B8-4285-A3F2-2E58CB6D66C5}" srcOrd="4" destOrd="0" presId="urn:microsoft.com/office/officeart/2005/8/layout/cycle2"/>
    <dgm:cxn modelId="{6FCD5EEF-41CE-4978-B00B-8CDA533A66D7}" type="presParOf" srcId="{E8FFA5F1-A95D-4F8E-8AA9-EF4F5A20348A}" destId="{B450E453-FBAF-4D31-8954-BEE932E59B60}" srcOrd="5" destOrd="0" presId="urn:microsoft.com/office/officeart/2005/8/layout/cycle2"/>
    <dgm:cxn modelId="{A8BF84AA-D4DA-490B-ACC6-BA6BEA0E1982}" type="presParOf" srcId="{B450E453-FBAF-4D31-8954-BEE932E59B60}" destId="{0DAC1397-7820-48FA-AA2F-E0A8B4F52BAC}" srcOrd="0" destOrd="0" presId="urn:microsoft.com/office/officeart/2005/8/layout/cycle2"/>
    <dgm:cxn modelId="{487836AA-68A6-4BD0-867A-280A67122537}" type="presParOf" srcId="{E8FFA5F1-A95D-4F8E-8AA9-EF4F5A20348A}" destId="{46B61974-433D-48E3-AF36-FBD842D48B87}" srcOrd="6" destOrd="0" presId="urn:microsoft.com/office/officeart/2005/8/layout/cycle2"/>
    <dgm:cxn modelId="{FEC3AD67-995E-4598-84D1-9E9930DA3D28}" type="presParOf" srcId="{E8FFA5F1-A95D-4F8E-8AA9-EF4F5A20348A}" destId="{531365C4-9BFC-455D-99C7-36C1DD1565E7}" srcOrd="7" destOrd="0" presId="urn:microsoft.com/office/officeart/2005/8/layout/cycle2"/>
    <dgm:cxn modelId="{D01E2A1F-C420-496D-B008-A4E7DC62ED8E}" type="presParOf" srcId="{531365C4-9BFC-455D-99C7-36C1DD1565E7}" destId="{504FB0D0-F7C0-476C-B749-814365745C9C}" srcOrd="0" destOrd="0" presId="urn:microsoft.com/office/officeart/2005/8/layout/cycle2"/>
    <dgm:cxn modelId="{033FA18E-90FB-4D2C-B170-8321E701C3CC}" type="presParOf" srcId="{E8FFA5F1-A95D-4F8E-8AA9-EF4F5A20348A}" destId="{3D386D2F-7C05-491E-B920-E3BB0F9C2875}" srcOrd="8" destOrd="0" presId="urn:microsoft.com/office/officeart/2005/8/layout/cycle2"/>
    <dgm:cxn modelId="{30B8DBA5-6D6C-4E52-B215-99B53B027087}" type="presParOf" srcId="{E8FFA5F1-A95D-4F8E-8AA9-EF4F5A20348A}" destId="{41728CFB-C2DB-4D3F-8A71-9FBEED185B1B}" srcOrd="9" destOrd="0" presId="urn:microsoft.com/office/officeart/2005/8/layout/cycle2"/>
    <dgm:cxn modelId="{A5668EEA-F7D7-4E5D-9EFF-9B4ED942D6FC}" type="presParOf" srcId="{41728CFB-C2DB-4D3F-8A71-9FBEED185B1B}" destId="{0FAF5A17-59D8-4A23-9035-DF285C9C057B}" srcOrd="0" destOrd="0" presId="urn:microsoft.com/office/officeart/2005/8/layout/cycle2"/>
    <dgm:cxn modelId="{48AD33B8-CAC6-438D-B1D2-374F41B3D3F4}" type="presParOf" srcId="{E8FFA5F1-A95D-4F8E-8AA9-EF4F5A20348A}" destId="{D8677058-7216-45ED-BA25-A4D52EA4DB27}" srcOrd="10" destOrd="0" presId="urn:microsoft.com/office/officeart/2005/8/layout/cycle2"/>
    <dgm:cxn modelId="{42ADFDE7-A8E9-4117-87AB-D0B2837B8E1D}" type="presParOf" srcId="{E8FFA5F1-A95D-4F8E-8AA9-EF4F5A20348A}" destId="{3B426CC2-696C-44AA-9F84-FA08099408BD}" srcOrd="11" destOrd="0" presId="urn:microsoft.com/office/officeart/2005/8/layout/cycle2"/>
    <dgm:cxn modelId="{E39DB385-9502-4F71-954F-655AB909D1C6}" type="presParOf" srcId="{3B426CC2-696C-44AA-9F84-FA08099408BD}" destId="{9143A60A-6F08-491A-8E59-D4C251A0ECAE}"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D8E82B-614E-4F6E-B7D6-99BDF0536612}" type="doc">
      <dgm:prSet loTypeId="urn:microsoft.com/office/officeart/2005/8/layout/pyramid3" loCatId="pyramid" qsTypeId="urn:microsoft.com/office/officeart/2005/8/quickstyle/3d4" qsCatId="3D" csTypeId="urn:microsoft.com/office/officeart/2005/8/colors/accent2_3" csCatId="accent2" phldr="1"/>
      <dgm:spPr/>
    </dgm:pt>
    <dgm:pt modelId="{CCA29946-A187-47F1-A426-18B6EB4B706A}">
      <dgm:prSet phldrT="[Text]" custT="1"/>
      <dgm:spPr/>
      <dgm:t>
        <a:bodyPr/>
        <a:lstStyle/>
        <a:p>
          <a:r>
            <a:rPr lang="en-US" sz="2000" dirty="0">
              <a:latin typeface="Calibri" panose="020F0502020204030204" pitchFamily="34" charset="0"/>
              <a:cs typeface="Calibri" panose="020F0502020204030204" pitchFamily="34" charset="0"/>
            </a:rPr>
            <a:t>Well completions data</a:t>
          </a:r>
        </a:p>
      </dgm:t>
    </dgm:pt>
    <dgm:pt modelId="{315F830E-347D-4F9B-B310-C9DA4822954F}" type="parTrans" cxnId="{E025A079-AEB9-4846-A184-1B138301970F}">
      <dgm:prSet/>
      <dgm:spPr/>
      <dgm:t>
        <a:bodyPr/>
        <a:lstStyle/>
        <a:p>
          <a:endParaRPr lang="en-US"/>
        </a:p>
      </dgm:t>
    </dgm:pt>
    <dgm:pt modelId="{8D9A6312-DEE4-483F-B664-28A1CF8793C5}" type="sibTrans" cxnId="{E025A079-AEB9-4846-A184-1B138301970F}">
      <dgm:prSet/>
      <dgm:spPr/>
      <dgm:t>
        <a:bodyPr/>
        <a:lstStyle/>
        <a:p>
          <a:endParaRPr lang="en-US"/>
        </a:p>
      </dgm:t>
    </dgm:pt>
    <dgm:pt modelId="{E102AD92-86A8-4880-B66A-42E5671FDDE6}">
      <dgm:prSet phldrT="[Text]" custT="1"/>
      <dgm:spPr/>
      <dgm:t>
        <a:bodyPr/>
        <a:lstStyle/>
        <a:p>
          <a:r>
            <a:rPr lang="en-US" sz="1600" dirty="0">
              <a:latin typeface="Calibri" panose="020F0502020204030204" pitchFamily="34" charset="0"/>
              <a:cs typeface="Calibri" panose="020F0502020204030204" pitchFamily="34" charset="0"/>
            </a:rPr>
            <a:t>Basin = Gulf Coast East</a:t>
          </a:r>
        </a:p>
      </dgm:t>
    </dgm:pt>
    <dgm:pt modelId="{823AD093-21D9-4BCA-BADF-4DA906AF1A2E}" type="parTrans" cxnId="{5C2D8627-8036-4C4F-ABD7-A4C879C6BDF6}">
      <dgm:prSet/>
      <dgm:spPr/>
      <dgm:t>
        <a:bodyPr/>
        <a:lstStyle/>
        <a:p>
          <a:endParaRPr lang="en-US"/>
        </a:p>
      </dgm:t>
    </dgm:pt>
    <dgm:pt modelId="{ACFCD608-987D-438C-88F6-05D36E403BEE}" type="sibTrans" cxnId="{5C2D8627-8036-4C4F-ABD7-A4C879C6BDF6}">
      <dgm:prSet/>
      <dgm:spPr/>
      <dgm:t>
        <a:bodyPr/>
        <a:lstStyle/>
        <a:p>
          <a:endParaRPr lang="en-US"/>
        </a:p>
      </dgm:t>
    </dgm:pt>
    <dgm:pt modelId="{C0549999-34E6-4CD7-B53E-8E2882636824}">
      <dgm:prSet phldrT="[Text]" custT="1"/>
      <dgm:spPr/>
      <dgm:t>
        <a:bodyPr/>
        <a:lstStyle/>
        <a:p>
          <a:r>
            <a:rPr lang="en-US" sz="1600" dirty="0">
              <a:latin typeface="Calibri" panose="020F0502020204030204" pitchFamily="34" charset="0"/>
              <a:cs typeface="Calibri" panose="020F0502020204030204" pitchFamily="34" charset="0"/>
            </a:rPr>
            <a:t>Hole Direction = H</a:t>
          </a:r>
        </a:p>
      </dgm:t>
    </dgm:pt>
    <dgm:pt modelId="{B754449D-0EE3-43C3-9981-41555F9F59DA}" type="parTrans" cxnId="{3A85670E-DEA9-4BC4-ACB6-82A8B37CB120}">
      <dgm:prSet/>
      <dgm:spPr/>
      <dgm:t>
        <a:bodyPr/>
        <a:lstStyle/>
        <a:p>
          <a:endParaRPr lang="en-US"/>
        </a:p>
      </dgm:t>
    </dgm:pt>
    <dgm:pt modelId="{2578F9D3-499D-4BE5-874B-9F03B439B359}" type="sibTrans" cxnId="{3A85670E-DEA9-4BC4-ACB6-82A8B37CB120}">
      <dgm:prSet/>
      <dgm:spPr/>
      <dgm:t>
        <a:bodyPr/>
        <a:lstStyle/>
        <a:p>
          <a:endParaRPr lang="en-US"/>
        </a:p>
      </dgm:t>
    </dgm:pt>
    <dgm:pt modelId="{6476A0B5-A10C-4B6C-AB78-7DCA61BC42F1}">
      <dgm:prSet custT="1"/>
      <dgm:spPr/>
      <dgm:t>
        <a:bodyPr/>
        <a:lstStyle/>
        <a:p>
          <a:r>
            <a:rPr lang="en-US" sz="1600" dirty="0">
              <a:latin typeface="Calibri" panose="020F0502020204030204" pitchFamily="34" charset="0"/>
              <a:cs typeface="Calibri" panose="020F0502020204030204" pitchFamily="34" charset="0"/>
            </a:rPr>
            <a:t>FPD&gt;</a:t>
          </a:r>
        </a:p>
        <a:p>
          <a:r>
            <a:rPr lang="en-US" sz="1600" dirty="0">
              <a:latin typeface="Calibri" panose="020F0502020204030204" pitchFamily="34" charset="0"/>
              <a:cs typeface="Calibri" panose="020F0502020204030204" pitchFamily="34" charset="0"/>
            </a:rPr>
            <a:t> 1 Jan 2019</a:t>
          </a:r>
        </a:p>
      </dgm:t>
    </dgm:pt>
    <dgm:pt modelId="{15B52499-C4EA-4702-B0D6-A711CDA07CEE}" type="parTrans" cxnId="{B0AAA4F8-50C6-44C9-A7E1-9EB210E34D98}">
      <dgm:prSet/>
      <dgm:spPr/>
      <dgm:t>
        <a:bodyPr/>
        <a:lstStyle/>
        <a:p>
          <a:endParaRPr lang="en-US"/>
        </a:p>
      </dgm:t>
    </dgm:pt>
    <dgm:pt modelId="{2C197AFB-455B-40A7-B489-F9A1B5FEF156}" type="sibTrans" cxnId="{B0AAA4F8-50C6-44C9-A7E1-9EB210E34D98}">
      <dgm:prSet/>
      <dgm:spPr/>
      <dgm:t>
        <a:bodyPr/>
        <a:lstStyle/>
        <a:p>
          <a:endParaRPr lang="en-US"/>
        </a:p>
      </dgm:t>
    </dgm:pt>
    <dgm:pt modelId="{81343742-A27A-441C-9D6E-E1138F974D68}">
      <dgm:prSet custT="1"/>
      <dgm:spPr/>
      <dgm:t>
        <a:bodyPr/>
        <a:lstStyle/>
        <a:p>
          <a:r>
            <a:rPr lang="en-US" sz="1600" dirty="0"/>
            <a:t>2543 </a:t>
          </a:r>
        </a:p>
        <a:p>
          <a:r>
            <a:rPr lang="en-US" sz="900" dirty="0"/>
            <a:t>API10</a:t>
          </a:r>
        </a:p>
      </dgm:t>
    </dgm:pt>
    <dgm:pt modelId="{961F32A0-9093-4CBC-8837-8FE492C0CE0D}" type="parTrans" cxnId="{2BC5E427-B275-4B33-A14A-2720555CED8B}">
      <dgm:prSet/>
      <dgm:spPr/>
      <dgm:t>
        <a:bodyPr/>
        <a:lstStyle/>
        <a:p>
          <a:endParaRPr lang="en-IN"/>
        </a:p>
      </dgm:t>
    </dgm:pt>
    <dgm:pt modelId="{26AABEDE-C079-48A0-8947-530797B4793A}" type="sibTrans" cxnId="{2BC5E427-B275-4B33-A14A-2720555CED8B}">
      <dgm:prSet/>
      <dgm:spPr/>
      <dgm:t>
        <a:bodyPr/>
        <a:lstStyle/>
        <a:p>
          <a:endParaRPr lang="en-IN"/>
        </a:p>
      </dgm:t>
    </dgm:pt>
    <dgm:pt modelId="{7A41D273-6CBA-4A8F-9B54-C4C49E999C8E}" type="pres">
      <dgm:prSet presAssocID="{51D8E82B-614E-4F6E-B7D6-99BDF0536612}" presName="Name0" presStyleCnt="0">
        <dgm:presLayoutVars>
          <dgm:dir/>
          <dgm:animLvl val="lvl"/>
          <dgm:resizeHandles val="exact"/>
        </dgm:presLayoutVars>
      </dgm:prSet>
      <dgm:spPr/>
    </dgm:pt>
    <dgm:pt modelId="{27450C47-4E3B-4DE0-9293-D987499FC9A6}" type="pres">
      <dgm:prSet presAssocID="{CCA29946-A187-47F1-A426-18B6EB4B706A}" presName="Name8" presStyleCnt="0"/>
      <dgm:spPr/>
    </dgm:pt>
    <dgm:pt modelId="{8A7D5CBA-B104-416B-A945-4E0CFFA347B5}" type="pres">
      <dgm:prSet presAssocID="{CCA29946-A187-47F1-A426-18B6EB4B706A}" presName="level" presStyleLbl="node1" presStyleIdx="0" presStyleCnt="5">
        <dgm:presLayoutVars>
          <dgm:chMax val="1"/>
          <dgm:bulletEnabled val="1"/>
        </dgm:presLayoutVars>
      </dgm:prSet>
      <dgm:spPr/>
    </dgm:pt>
    <dgm:pt modelId="{2EB203E3-7944-441A-B564-9B3C9315395E}" type="pres">
      <dgm:prSet presAssocID="{CCA29946-A187-47F1-A426-18B6EB4B706A}" presName="levelTx" presStyleLbl="revTx" presStyleIdx="0" presStyleCnt="0">
        <dgm:presLayoutVars>
          <dgm:chMax val="1"/>
          <dgm:bulletEnabled val="1"/>
        </dgm:presLayoutVars>
      </dgm:prSet>
      <dgm:spPr/>
    </dgm:pt>
    <dgm:pt modelId="{882BA080-3BFA-4B84-B083-64CAA8E73941}" type="pres">
      <dgm:prSet presAssocID="{E102AD92-86A8-4880-B66A-42E5671FDDE6}" presName="Name8" presStyleCnt="0"/>
      <dgm:spPr/>
    </dgm:pt>
    <dgm:pt modelId="{38300EB9-0376-4FF8-A1F8-D4E03BC79237}" type="pres">
      <dgm:prSet presAssocID="{E102AD92-86A8-4880-B66A-42E5671FDDE6}" presName="level" presStyleLbl="node1" presStyleIdx="1" presStyleCnt="5" custScaleX="101267">
        <dgm:presLayoutVars>
          <dgm:chMax val="1"/>
          <dgm:bulletEnabled val="1"/>
        </dgm:presLayoutVars>
      </dgm:prSet>
      <dgm:spPr/>
    </dgm:pt>
    <dgm:pt modelId="{D0DE1278-C8DB-498E-9B98-E33CB70FAB41}" type="pres">
      <dgm:prSet presAssocID="{E102AD92-86A8-4880-B66A-42E5671FDDE6}" presName="levelTx" presStyleLbl="revTx" presStyleIdx="0" presStyleCnt="0">
        <dgm:presLayoutVars>
          <dgm:chMax val="1"/>
          <dgm:bulletEnabled val="1"/>
        </dgm:presLayoutVars>
      </dgm:prSet>
      <dgm:spPr/>
    </dgm:pt>
    <dgm:pt modelId="{0AFE1D37-E75F-4542-8402-F5BF496B9075}" type="pres">
      <dgm:prSet presAssocID="{C0549999-34E6-4CD7-B53E-8E2882636824}" presName="Name8" presStyleCnt="0"/>
      <dgm:spPr/>
    </dgm:pt>
    <dgm:pt modelId="{27B0903B-A57D-44CA-8E08-65BE23774A96}" type="pres">
      <dgm:prSet presAssocID="{C0549999-34E6-4CD7-B53E-8E2882636824}" presName="level" presStyleLbl="node1" presStyleIdx="2" presStyleCnt="5" custScaleX="102442">
        <dgm:presLayoutVars>
          <dgm:chMax val="1"/>
          <dgm:bulletEnabled val="1"/>
        </dgm:presLayoutVars>
      </dgm:prSet>
      <dgm:spPr/>
    </dgm:pt>
    <dgm:pt modelId="{5AC88FB3-7686-4E10-AB9E-BD8098DFF110}" type="pres">
      <dgm:prSet presAssocID="{C0549999-34E6-4CD7-B53E-8E2882636824}" presName="levelTx" presStyleLbl="revTx" presStyleIdx="0" presStyleCnt="0">
        <dgm:presLayoutVars>
          <dgm:chMax val="1"/>
          <dgm:bulletEnabled val="1"/>
        </dgm:presLayoutVars>
      </dgm:prSet>
      <dgm:spPr/>
    </dgm:pt>
    <dgm:pt modelId="{49E8791E-CB1C-4C61-8C7E-88CCF3FF6E28}" type="pres">
      <dgm:prSet presAssocID="{6476A0B5-A10C-4B6C-AB78-7DCA61BC42F1}" presName="Name8" presStyleCnt="0"/>
      <dgm:spPr/>
    </dgm:pt>
    <dgm:pt modelId="{5F6E258E-A041-44EB-A625-27C8F08364C3}" type="pres">
      <dgm:prSet presAssocID="{6476A0B5-A10C-4B6C-AB78-7DCA61BC42F1}" presName="level" presStyleLbl="node1" presStyleIdx="3" presStyleCnt="5" custScaleX="104889" custScaleY="111528">
        <dgm:presLayoutVars>
          <dgm:chMax val="1"/>
          <dgm:bulletEnabled val="1"/>
        </dgm:presLayoutVars>
      </dgm:prSet>
      <dgm:spPr/>
    </dgm:pt>
    <dgm:pt modelId="{E86866D8-423F-42FA-9D51-9BD88DC1350B}" type="pres">
      <dgm:prSet presAssocID="{6476A0B5-A10C-4B6C-AB78-7DCA61BC42F1}" presName="levelTx" presStyleLbl="revTx" presStyleIdx="0" presStyleCnt="0">
        <dgm:presLayoutVars>
          <dgm:chMax val="1"/>
          <dgm:bulletEnabled val="1"/>
        </dgm:presLayoutVars>
      </dgm:prSet>
      <dgm:spPr/>
    </dgm:pt>
    <dgm:pt modelId="{2F106AB7-0CA7-4639-A8E6-F886F5F009F5}" type="pres">
      <dgm:prSet presAssocID="{81343742-A27A-441C-9D6E-E1138F974D68}" presName="Name8" presStyleCnt="0"/>
      <dgm:spPr/>
    </dgm:pt>
    <dgm:pt modelId="{91E8BE0E-B801-4289-AFAC-20717F49898E}" type="pres">
      <dgm:prSet presAssocID="{81343742-A27A-441C-9D6E-E1138F974D68}" presName="level" presStyleLbl="node1" presStyleIdx="4" presStyleCnt="5" custScaleX="120734" custScaleY="87377" custLinFactNeighborX="-1104" custLinFactNeighborY="-3354">
        <dgm:presLayoutVars>
          <dgm:chMax val="1"/>
          <dgm:bulletEnabled val="1"/>
        </dgm:presLayoutVars>
      </dgm:prSet>
      <dgm:spPr/>
    </dgm:pt>
    <dgm:pt modelId="{F50FAE8B-3EAA-4F87-BAFA-0A653E9ACDA4}" type="pres">
      <dgm:prSet presAssocID="{81343742-A27A-441C-9D6E-E1138F974D68}" presName="levelTx" presStyleLbl="revTx" presStyleIdx="0" presStyleCnt="0">
        <dgm:presLayoutVars>
          <dgm:chMax val="1"/>
          <dgm:bulletEnabled val="1"/>
        </dgm:presLayoutVars>
      </dgm:prSet>
      <dgm:spPr/>
    </dgm:pt>
  </dgm:ptLst>
  <dgm:cxnLst>
    <dgm:cxn modelId="{3A85670E-DEA9-4BC4-ACB6-82A8B37CB120}" srcId="{51D8E82B-614E-4F6E-B7D6-99BDF0536612}" destId="{C0549999-34E6-4CD7-B53E-8E2882636824}" srcOrd="2" destOrd="0" parTransId="{B754449D-0EE3-43C3-9981-41555F9F59DA}" sibTransId="{2578F9D3-499D-4BE5-874B-9F03B439B359}"/>
    <dgm:cxn modelId="{C0109C21-90A6-45E5-BDA4-0F8FA6872F18}" type="presOf" srcId="{E102AD92-86A8-4880-B66A-42E5671FDDE6}" destId="{D0DE1278-C8DB-498E-9B98-E33CB70FAB41}" srcOrd="1" destOrd="0" presId="urn:microsoft.com/office/officeart/2005/8/layout/pyramid3"/>
    <dgm:cxn modelId="{5C2D8627-8036-4C4F-ABD7-A4C879C6BDF6}" srcId="{51D8E82B-614E-4F6E-B7D6-99BDF0536612}" destId="{E102AD92-86A8-4880-B66A-42E5671FDDE6}" srcOrd="1" destOrd="0" parTransId="{823AD093-21D9-4BCA-BADF-4DA906AF1A2E}" sibTransId="{ACFCD608-987D-438C-88F6-05D36E403BEE}"/>
    <dgm:cxn modelId="{2BC5E427-B275-4B33-A14A-2720555CED8B}" srcId="{51D8E82B-614E-4F6E-B7D6-99BDF0536612}" destId="{81343742-A27A-441C-9D6E-E1138F974D68}" srcOrd="4" destOrd="0" parTransId="{961F32A0-9093-4CBC-8837-8FE492C0CE0D}" sibTransId="{26AABEDE-C079-48A0-8947-530797B4793A}"/>
    <dgm:cxn modelId="{F312095C-0E9F-4985-A0D1-3BC15F3785B7}" type="presOf" srcId="{81343742-A27A-441C-9D6E-E1138F974D68}" destId="{91E8BE0E-B801-4289-AFAC-20717F49898E}" srcOrd="0" destOrd="0" presId="urn:microsoft.com/office/officeart/2005/8/layout/pyramid3"/>
    <dgm:cxn modelId="{0289465F-9DB3-4851-A6C7-78A8012FE859}" type="presOf" srcId="{81343742-A27A-441C-9D6E-E1138F974D68}" destId="{F50FAE8B-3EAA-4F87-BAFA-0A653E9ACDA4}" srcOrd="1" destOrd="0" presId="urn:microsoft.com/office/officeart/2005/8/layout/pyramid3"/>
    <dgm:cxn modelId="{6256DA5F-6C89-402C-B995-1AE44D2CA982}" type="presOf" srcId="{6476A0B5-A10C-4B6C-AB78-7DCA61BC42F1}" destId="{5F6E258E-A041-44EB-A625-27C8F08364C3}" srcOrd="0" destOrd="0" presId="urn:microsoft.com/office/officeart/2005/8/layout/pyramid3"/>
    <dgm:cxn modelId="{13CA5749-A2A0-4BDA-8D56-A73FFF81A0C8}" type="presOf" srcId="{CCA29946-A187-47F1-A426-18B6EB4B706A}" destId="{2EB203E3-7944-441A-B564-9B3C9315395E}" srcOrd="1" destOrd="0" presId="urn:microsoft.com/office/officeart/2005/8/layout/pyramid3"/>
    <dgm:cxn modelId="{E025A079-AEB9-4846-A184-1B138301970F}" srcId="{51D8E82B-614E-4F6E-B7D6-99BDF0536612}" destId="{CCA29946-A187-47F1-A426-18B6EB4B706A}" srcOrd="0" destOrd="0" parTransId="{315F830E-347D-4F9B-B310-C9DA4822954F}" sibTransId="{8D9A6312-DEE4-483F-B664-28A1CF8793C5}"/>
    <dgm:cxn modelId="{B8ECDF7A-A274-4180-92FE-09975BD0956A}" type="presOf" srcId="{6476A0B5-A10C-4B6C-AB78-7DCA61BC42F1}" destId="{E86866D8-423F-42FA-9D51-9BD88DC1350B}" srcOrd="1" destOrd="0" presId="urn:microsoft.com/office/officeart/2005/8/layout/pyramid3"/>
    <dgm:cxn modelId="{F11C0C82-5275-4D4B-A18C-FB203BB238CD}" type="presOf" srcId="{51D8E82B-614E-4F6E-B7D6-99BDF0536612}" destId="{7A41D273-6CBA-4A8F-9B54-C4C49E999C8E}" srcOrd="0" destOrd="0" presId="urn:microsoft.com/office/officeart/2005/8/layout/pyramid3"/>
    <dgm:cxn modelId="{9F160E8D-9861-4133-813F-2621768541B7}" type="presOf" srcId="{CCA29946-A187-47F1-A426-18B6EB4B706A}" destId="{8A7D5CBA-B104-416B-A945-4E0CFFA347B5}" srcOrd="0" destOrd="0" presId="urn:microsoft.com/office/officeart/2005/8/layout/pyramid3"/>
    <dgm:cxn modelId="{CF1A05C4-74BA-464D-B29B-01CB77AE4AEA}" type="presOf" srcId="{C0549999-34E6-4CD7-B53E-8E2882636824}" destId="{27B0903B-A57D-44CA-8E08-65BE23774A96}" srcOrd="0" destOrd="0" presId="urn:microsoft.com/office/officeart/2005/8/layout/pyramid3"/>
    <dgm:cxn modelId="{73DAB0CF-E54A-46AA-AA03-DB660685ED7A}" type="presOf" srcId="{C0549999-34E6-4CD7-B53E-8E2882636824}" destId="{5AC88FB3-7686-4E10-AB9E-BD8098DFF110}" srcOrd="1" destOrd="0" presId="urn:microsoft.com/office/officeart/2005/8/layout/pyramid3"/>
    <dgm:cxn modelId="{A4E35ED7-17C4-417C-B4B0-95E5B0F6729B}" type="presOf" srcId="{E102AD92-86A8-4880-B66A-42E5671FDDE6}" destId="{38300EB9-0376-4FF8-A1F8-D4E03BC79237}" srcOrd="0" destOrd="0" presId="urn:microsoft.com/office/officeart/2005/8/layout/pyramid3"/>
    <dgm:cxn modelId="{B0AAA4F8-50C6-44C9-A7E1-9EB210E34D98}" srcId="{51D8E82B-614E-4F6E-B7D6-99BDF0536612}" destId="{6476A0B5-A10C-4B6C-AB78-7DCA61BC42F1}" srcOrd="3" destOrd="0" parTransId="{15B52499-C4EA-4702-B0D6-A711CDA07CEE}" sibTransId="{2C197AFB-455B-40A7-B489-F9A1B5FEF156}"/>
    <dgm:cxn modelId="{CC59C3F4-68DE-4AC8-A7D9-038517055F89}" type="presParOf" srcId="{7A41D273-6CBA-4A8F-9B54-C4C49E999C8E}" destId="{27450C47-4E3B-4DE0-9293-D987499FC9A6}" srcOrd="0" destOrd="0" presId="urn:microsoft.com/office/officeart/2005/8/layout/pyramid3"/>
    <dgm:cxn modelId="{45AD29D6-2F5D-4B1D-9BE5-2CED23823979}" type="presParOf" srcId="{27450C47-4E3B-4DE0-9293-D987499FC9A6}" destId="{8A7D5CBA-B104-416B-A945-4E0CFFA347B5}" srcOrd="0" destOrd="0" presId="urn:microsoft.com/office/officeart/2005/8/layout/pyramid3"/>
    <dgm:cxn modelId="{B0752BC4-6957-4A04-B49D-354EBF3F4AEC}" type="presParOf" srcId="{27450C47-4E3B-4DE0-9293-D987499FC9A6}" destId="{2EB203E3-7944-441A-B564-9B3C9315395E}" srcOrd="1" destOrd="0" presId="urn:microsoft.com/office/officeart/2005/8/layout/pyramid3"/>
    <dgm:cxn modelId="{4D862733-0C5A-41E6-91B6-8151071E7872}" type="presParOf" srcId="{7A41D273-6CBA-4A8F-9B54-C4C49E999C8E}" destId="{882BA080-3BFA-4B84-B083-64CAA8E73941}" srcOrd="1" destOrd="0" presId="urn:microsoft.com/office/officeart/2005/8/layout/pyramid3"/>
    <dgm:cxn modelId="{D056C76E-A413-4354-90E8-EA2E903BD69B}" type="presParOf" srcId="{882BA080-3BFA-4B84-B083-64CAA8E73941}" destId="{38300EB9-0376-4FF8-A1F8-D4E03BC79237}" srcOrd="0" destOrd="0" presId="urn:microsoft.com/office/officeart/2005/8/layout/pyramid3"/>
    <dgm:cxn modelId="{5E7CE46F-254C-42BD-A110-E49B9A300229}" type="presParOf" srcId="{882BA080-3BFA-4B84-B083-64CAA8E73941}" destId="{D0DE1278-C8DB-498E-9B98-E33CB70FAB41}" srcOrd="1" destOrd="0" presId="urn:microsoft.com/office/officeart/2005/8/layout/pyramid3"/>
    <dgm:cxn modelId="{2EE83138-9D2A-4569-9295-BCD422031D98}" type="presParOf" srcId="{7A41D273-6CBA-4A8F-9B54-C4C49E999C8E}" destId="{0AFE1D37-E75F-4542-8402-F5BF496B9075}" srcOrd="2" destOrd="0" presId="urn:microsoft.com/office/officeart/2005/8/layout/pyramid3"/>
    <dgm:cxn modelId="{A408C068-4144-4A62-8D8B-5FC77DC83927}" type="presParOf" srcId="{0AFE1D37-E75F-4542-8402-F5BF496B9075}" destId="{27B0903B-A57D-44CA-8E08-65BE23774A96}" srcOrd="0" destOrd="0" presId="urn:microsoft.com/office/officeart/2005/8/layout/pyramid3"/>
    <dgm:cxn modelId="{F3E13611-39A2-4B10-96E1-34BDB6816022}" type="presParOf" srcId="{0AFE1D37-E75F-4542-8402-F5BF496B9075}" destId="{5AC88FB3-7686-4E10-AB9E-BD8098DFF110}" srcOrd="1" destOrd="0" presId="urn:microsoft.com/office/officeart/2005/8/layout/pyramid3"/>
    <dgm:cxn modelId="{ECF2FEA4-51B4-4DC2-87CE-C589A6A23E6F}" type="presParOf" srcId="{7A41D273-6CBA-4A8F-9B54-C4C49E999C8E}" destId="{49E8791E-CB1C-4C61-8C7E-88CCF3FF6E28}" srcOrd="3" destOrd="0" presId="urn:microsoft.com/office/officeart/2005/8/layout/pyramid3"/>
    <dgm:cxn modelId="{58BB84F9-4939-4CAA-AFCD-861D8662CE0A}" type="presParOf" srcId="{49E8791E-CB1C-4C61-8C7E-88CCF3FF6E28}" destId="{5F6E258E-A041-44EB-A625-27C8F08364C3}" srcOrd="0" destOrd="0" presId="urn:microsoft.com/office/officeart/2005/8/layout/pyramid3"/>
    <dgm:cxn modelId="{DD37ADE9-A8FC-4BA8-9C6D-97417E9E1328}" type="presParOf" srcId="{49E8791E-CB1C-4C61-8C7E-88CCF3FF6E28}" destId="{E86866D8-423F-42FA-9D51-9BD88DC1350B}" srcOrd="1" destOrd="0" presId="urn:microsoft.com/office/officeart/2005/8/layout/pyramid3"/>
    <dgm:cxn modelId="{8A31C4A5-77C5-4B4C-B214-F898AE75DED0}" type="presParOf" srcId="{7A41D273-6CBA-4A8F-9B54-C4C49E999C8E}" destId="{2F106AB7-0CA7-4639-A8E6-F886F5F009F5}" srcOrd="4" destOrd="0" presId="urn:microsoft.com/office/officeart/2005/8/layout/pyramid3"/>
    <dgm:cxn modelId="{00CD290C-FE5A-4E70-83EE-1F1CFC23159C}" type="presParOf" srcId="{2F106AB7-0CA7-4639-A8E6-F886F5F009F5}" destId="{91E8BE0E-B801-4289-AFAC-20717F49898E}" srcOrd="0" destOrd="0" presId="urn:microsoft.com/office/officeart/2005/8/layout/pyramid3"/>
    <dgm:cxn modelId="{846D63E1-6B3E-498D-87E1-BDCF35ADFE1B}" type="presParOf" srcId="{2F106AB7-0CA7-4639-A8E6-F886F5F009F5}" destId="{F50FAE8B-3EAA-4F87-BAFA-0A653E9ACDA4}"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D8E82B-614E-4F6E-B7D6-99BDF0536612}" type="doc">
      <dgm:prSet loTypeId="urn:microsoft.com/office/officeart/2005/8/layout/pyramid3" loCatId="pyramid" qsTypeId="urn:microsoft.com/office/officeart/2005/8/quickstyle/3d4" qsCatId="3D" csTypeId="urn:microsoft.com/office/officeart/2005/8/colors/accent2_3" csCatId="accent2" phldr="1"/>
      <dgm:spPr/>
    </dgm:pt>
    <dgm:pt modelId="{CCA29946-A187-47F1-A426-18B6EB4B706A}">
      <dgm:prSet phldrT="[Text]" custT="1"/>
      <dgm:spPr/>
      <dgm:t>
        <a:bodyPr/>
        <a:lstStyle/>
        <a:p>
          <a:r>
            <a:rPr lang="en-IN" sz="2000" b="0" i="0" dirty="0">
              <a:latin typeface="Calibri" panose="020F0502020204030204" pitchFamily="34" charset="0"/>
              <a:cs typeface="Calibri" panose="020F0502020204030204" pitchFamily="34" charset="0"/>
            </a:rPr>
            <a:t>10993 </a:t>
          </a:r>
        </a:p>
        <a:p>
          <a:r>
            <a:rPr lang="en-IN" sz="2000" b="0" i="0" dirty="0">
              <a:latin typeface="Calibri" panose="020F0502020204030204" pitchFamily="34" charset="0"/>
              <a:cs typeface="Calibri" panose="020F0502020204030204" pitchFamily="34" charset="0"/>
            </a:rPr>
            <a:t>API10</a:t>
          </a:r>
          <a:endParaRPr lang="en-US" sz="2000" dirty="0">
            <a:latin typeface="Calibri" panose="020F0502020204030204" pitchFamily="34" charset="0"/>
            <a:cs typeface="Calibri" panose="020F0502020204030204" pitchFamily="34" charset="0"/>
          </a:endParaRPr>
        </a:p>
      </dgm:t>
    </dgm:pt>
    <dgm:pt modelId="{315F830E-347D-4F9B-B310-C9DA4822954F}" type="parTrans" cxnId="{E025A079-AEB9-4846-A184-1B138301970F}">
      <dgm:prSet/>
      <dgm:spPr/>
      <dgm:t>
        <a:bodyPr/>
        <a:lstStyle/>
        <a:p>
          <a:endParaRPr lang="en-US"/>
        </a:p>
      </dgm:t>
    </dgm:pt>
    <dgm:pt modelId="{8D9A6312-DEE4-483F-B664-28A1CF8793C5}" type="sibTrans" cxnId="{E025A079-AEB9-4846-A184-1B138301970F}">
      <dgm:prSet/>
      <dgm:spPr/>
      <dgm:t>
        <a:bodyPr/>
        <a:lstStyle/>
        <a:p>
          <a:endParaRPr lang="en-US"/>
        </a:p>
      </dgm:t>
    </dgm:pt>
    <dgm:pt modelId="{E102AD92-86A8-4880-B66A-42E5671FDDE6}">
      <dgm:prSet phldrT="[Text]" custT="1"/>
      <dgm:spPr/>
      <dgm:t>
        <a:bodyPr/>
        <a:lstStyle/>
        <a:p>
          <a:r>
            <a:rPr lang="en-US" sz="1600" b="0" i="0" dirty="0">
              <a:latin typeface="Calibri" panose="020F0502020204030204" pitchFamily="34" charset="0"/>
              <a:cs typeface="Calibri" panose="020F0502020204030204" pitchFamily="34" charset="0"/>
            </a:rPr>
            <a:t>10987</a:t>
          </a:r>
        </a:p>
        <a:p>
          <a:r>
            <a:rPr lang="en-US" sz="1600" b="0" i="0" dirty="0">
              <a:latin typeface="Calibri" panose="020F0502020204030204" pitchFamily="34" charset="0"/>
              <a:cs typeface="Calibri" panose="020F0502020204030204" pitchFamily="34" charset="0"/>
            </a:rPr>
            <a:t>API 10</a:t>
          </a:r>
          <a:endParaRPr lang="en-US" sz="1600" dirty="0">
            <a:latin typeface="Calibri" panose="020F0502020204030204" pitchFamily="34" charset="0"/>
            <a:cs typeface="Calibri" panose="020F0502020204030204" pitchFamily="34" charset="0"/>
          </a:endParaRPr>
        </a:p>
      </dgm:t>
    </dgm:pt>
    <dgm:pt modelId="{823AD093-21D9-4BCA-BADF-4DA906AF1A2E}" type="parTrans" cxnId="{5C2D8627-8036-4C4F-ABD7-A4C879C6BDF6}">
      <dgm:prSet/>
      <dgm:spPr/>
      <dgm:t>
        <a:bodyPr/>
        <a:lstStyle/>
        <a:p>
          <a:endParaRPr lang="en-US"/>
        </a:p>
      </dgm:t>
    </dgm:pt>
    <dgm:pt modelId="{ACFCD608-987D-438C-88F6-05D36E403BEE}" type="sibTrans" cxnId="{5C2D8627-8036-4C4F-ABD7-A4C879C6BDF6}">
      <dgm:prSet/>
      <dgm:spPr/>
      <dgm:t>
        <a:bodyPr/>
        <a:lstStyle/>
        <a:p>
          <a:endParaRPr lang="en-US"/>
        </a:p>
      </dgm:t>
    </dgm:pt>
    <dgm:pt modelId="{C0549999-34E6-4CD7-B53E-8E2882636824}">
      <dgm:prSet phldrT="[Text]" custT="1"/>
      <dgm:spPr/>
      <dgm:t>
        <a:bodyPr/>
        <a:lstStyle/>
        <a:p>
          <a:r>
            <a:rPr lang="en-US" sz="1600" b="0" i="0" dirty="0">
              <a:latin typeface="Calibri" panose="020F0502020204030204" pitchFamily="34" charset="0"/>
              <a:cs typeface="Calibri" panose="020F0502020204030204" pitchFamily="34" charset="0"/>
            </a:rPr>
            <a:t>2617 </a:t>
          </a:r>
        </a:p>
        <a:p>
          <a:r>
            <a:rPr lang="en-US" sz="1600" b="0" i="0" dirty="0">
              <a:latin typeface="Calibri" panose="020F0502020204030204" pitchFamily="34" charset="0"/>
              <a:cs typeface="Calibri" panose="020F0502020204030204" pitchFamily="34" charset="0"/>
            </a:rPr>
            <a:t>API 10</a:t>
          </a:r>
          <a:endParaRPr lang="en-US" sz="1600" dirty="0">
            <a:latin typeface="Calibri" panose="020F0502020204030204" pitchFamily="34" charset="0"/>
            <a:cs typeface="Calibri" panose="020F0502020204030204" pitchFamily="34" charset="0"/>
          </a:endParaRPr>
        </a:p>
      </dgm:t>
    </dgm:pt>
    <dgm:pt modelId="{2578F9D3-499D-4BE5-874B-9F03B439B359}" type="sibTrans" cxnId="{3A85670E-DEA9-4BC4-ACB6-82A8B37CB120}">
      <dgm:prSet/>
      <dgm:spPr/>
      <dgm:t>
        <a:bodyPr/>
        <a:lstStyle/>
        <a:p>
          <a:endParaRPr lang="en-US"/>
        </a:p>
      </dgm:t>
    </dgm:pt>
    <dgm:pt modelId="{B754449D-0EE3-43C3-9981-41555F9F59DA}" type="parTrans" cxnId="{3A85670E-DEA9-4BC4-ACB6-82A8B37CB120}">
      <dgm:prSet/>
      <dgm:spPr/>
      <dgm:t>
        <a:bodyPr/>
        <a:lstStyle/>
        <a:p>
          <a:endParaRPr lang="en-US"/>
        </a:p>
      </dgm:t>
    </dgm:pt>
    <dgm:pt modelId="{7A41D273-6CBA-4A8F-9B54-C4C49E999C8E}" type="pres">
      <dgm:prSet presAssocID="{51D8E82B-614E-4F6E-B7D6-99BDF0536612}" presName="Name0" presStyleCnt="0">
        <dgm:presLayoutVars>
          <dgm:dir/>
          <dgm:animLvl val="lvl"/>
          <dgm:resizeHandles val="exact"/>
        </dgm:presLayoutVars>
      </dgm:prSet>
      <dgm:spPr/>
    </dgm:pt>
    <dgm:pt modelId="{27450C47-4E3B-4DE0-9293-D987499FC9A6}" type="pres">
      <dgm:prSet presAssocID="{CCA29946-A187-47F1-A426-18B6EB4B706A}" presName="Name8" presStyleCnt="0"/>
      <dgm:spPr/>
    </dgm:pt>
    <dgm:pt modelId="{8A7D5CBA-B104-416B-A945-4E0CFFA347B5}" type="pres">
      <dgm:prSet presAssocID="{CCA29946-A187-47F1-A426-18B6EB4B706A}" presName="level" presStyleLbl="node1" presStyleIdx="0" presStyleCnt="3">
        <dgm:presLayoutVars>
          <dgm:chMax val="1"/>
          <dgm:bulletEnabled val="1"/>
        </dgm:presLayoutVars>
      </dgm:prSet>
      <dgm:spPr/>
    </dgm:pt>
    <dgm:pt modelId="{2EB203E3-7944-441A-B564-9B3C9315395E}" type="pres">
      <dgm:prSet presAssocID="{CCA29946-A187-47F1-A426-18B6EB4B706A}" presName="levelTx" presStyleLbl="revTx" presStyleIdx="0" presStyleCnt="0">
        <dgm:presLayoutVars>
          <dgm:chMax val="1"/>
          <dgm:bulletEnabled val="1"/>
        </dgm:presLayoutVars>
      </dgm:prSet>
      <dgm:spPr/>
    </dgm:pt>
    <dgm:pt modelId="{882BA080-3BFA-4B84-B083-64CAA8E73941}" type="pres">
      <dgm:prSet presAssocID="{E102AD92-86A8-4880-B66A-42E5671FDDE6}" presName="Name8" presStyleCnt="0"/>
      <dgm:spPr/>
    </dgm:pt>
    <dgm:pt modelId="{38300EB9-0376-4FF8-A1F8-D4E03BC79237}" type="pres">
      <dgm:prSet presAssocID="{E102AD92-86A8-4880-B66A-42E5671FDDE6}" presName="level" presStyleLbl="node1" presStyleIdx="1" presStyleCnt="3" custScaleX="101267">
        <dgm:presLayoutVars>
          <dgm:chMax val="1"/>
          <dgm:bulletEnabled val="1"/>
        </dgm:presLayoutVars>
      </dgm:prSet>
      <dgm:spPr/>
    </dgm:pt>
    <dgm:pt modelId="{D0DE1278-C8DB-498E-9B98-E33CB70FAB41}" type="pres">
      <dgm:prSet presAssocID="{E102AD92-86A8-4880-B66A-42E5671FDDE6}" presName="levelTx" presStyleLbl="revTx" presStyleIdx="0" presStyleCnt="0">
        <dgm:presLayoutVars>
          <dgm:chMax val="1"/>
          <dgm:bulletEnabled val="1"/>
        </dgm:presLayoutVars>
      </dgm:prSet>
      <dgm:spPr/>
    </dgm:pt>
    <dgm:pt modelId="{0AFE1D37-E75F-4542-8402-F5BF496B9075}" type="pres">
      <dgm:prSet presAssocID="{C0549999-34E6-4CD7-B53E-8E2882636824}" presName="Name8" presStyleCnt="0"/>
      <dgm:spPr/>
    </dgm:pt>
    <dgm:pt modelId="{27B0903B-A57D-44CA-8E08-65BE23774A96}" type="pres">
      <dgm:prSet presAssocID="{C0549999-34E6-4CD7-B53E-8E2882636824}" presName="level" presStyleLbl="node1" presStyleIdx="2" presStyleCnt="3" custScaleX="102442">
        <dgm:presLayoutVars>
          <dgm:chMax val="1"/>
          <dgm:bulletEnabled val="1"/>
        </dgm:presLayoutVars>
      </dgm:prSet>
      <dgm:spPr/>
    </dgm:pt>
    <dgm:pt modelId="{5AC88FB3-7686-4E10-AB9E-BD8098DFF110}" type="pres">
      <dgm:prSet presAssocID="{C0549999-34E6-4CD7-B53E-8E2882636824}" presName="levelTx" presStyleLbl="revTx" presStyleIdx="0" presStyleCnt="0">
        <dgm:presLayoutVars>
          <dgm:chMax val="1"/>
          <dgm:bulletEnabled val="1"/>
        </dgm:presLayoutVars>
      </dgm:prSet>
      <dgm:spPr/>
    </dgm:pt>
  </dgm:ptLst>
  <dgm:cxnLst>
    <dgm:cxn modelId="{3A85670E-DEA9-4BC4-ACB6-82A8B37CB120}" srcId="{51D8E82B-614E-4F6E-B7D6-99BDF0536612}" destId="{C0549999-34E6-4CD7-B53E-8E2882636824}" srcOrd="2" destOrd="0" parTransId="{B754449D-0EE3-43C3-9981-41555F9F59DA}" sibTransId="{2578F9D3-499D-4BE5-874B-9F03B439B359}"/>
    <dgm:cxn modelId="{C0109C21-90A6-45E5-BDA4-0F8FA6872F18}" type="presOf" srcId="{E102AD92-86A8-4880-B66A-42E5671FDDE6}" destId="{D0DE1278-C8DB-498E-9B98-E33CB70FAB41}" srcOrd="1" destOrd="0" presId="urn:microsoft.com/office/officeart/2005/8/layout/pyramid3"/>
    <dgm:cxn modelId="{5C2D8627-8036-4C4F-ABD7-A4C879C6BDF6}" srcId="{51D8E82B-614E-4F6E-B7D6-99BDF0536612}" destId="{E102AD92-86A8-4880-B66A-42E5671FDDE6}" srcOrd="1" destOrd="0" parTransId="{823AD093-21D9-4BCA-BADF-4DA906AF1A2E}" sibTransId="{ACFCD608-987D-438C-88F6-05D36E403BEE}"/>
    <dgm:cxn modelId="{13CA5749-A2A0-4BDA-8D56-A73FFF81A0C8}" type="presOf" srcId="{CCA29946-A187-47F1-A426-18B6EB4B706A}" destId="{2EB203E3-7944-441A-B564-9B3C9315395E}" srcOrd="1" destOrd="0" presId="urn:microsoft.com/office/officeart/2005/8/layout/pyramid3"/>
    <dgm:cxn modelId="{E025A079-AEB9-4846-A184-1B138301970F}" srcId="{51D8E82B-614E-4F6E-B7D6-99BDF0536612}" destId="{CCA29946-A187-47F1-A426-18B6EB4B706A}" srcOrd="0" destOrd="0" parTransId="{315F830E-347D-4F9B-B310-C9DA4822954F}" sibTransId="{8D9A6312-DEE4-483F-B664-28A1CF8793C5}"/>
    <dgm:cxn modelId="{F11C0C82-5275-4D4B-A18C-FB203BB238CD}" type="presOf" srcId="{51D8E82B-614E-4F6E-B7D6-99BDF0536612}" destId="{7A41D273-6CBA-4A8F-9B54-C4C49E999C8E}" srcOrd="0" destOrd="0" presId="urn:microsoft.com/office/officeart/2005/8/layout/pyramid3"/>
    <dgm:cxn modelId="{9F160E8D-9861-4133-813F-2621768541B7}" type="presOf" srcId="{CCA29946-A187-47F1-A426-18B6EB4B706A}" destId="{8A7D5CBA-B104-416B-A945-4E0CFFA347B5}" srcOrd="0" destOrd="0" presId="urn:microsoft.com/office/officeart/2005/8/layout/pyramid3"/>
    <dgm:cxn modelId="{CF1A05C4-74BA-464D-B29B-01CB77AE4AEA}" type="presOf" srcId="{C0549999-34E6-4CD7-B53E-8E2882636824}" destId="{27B0903B-A57D-44CA-8E08-65BE23774A96}" srcOrd="0" destOrd="0" presId="urn:microsoft.com/office/officeart/2005/8/layout/pyramid3"/>
    <dgm:cxn modelId="{73DAB0CF-E54A-46AA-AA03-DB660685ED7A}" type="presOf" srcId="{C0549999-34E6-4CD7-B53E-8E2882636824}" destId="{5AC88FB3-7686-4E10-AB9E-BD8098DFF110}" srcOrd="1" destOrd="0" presId="urn:microsoft.com/office/officeart/2005/8/layout/pyramid3"/>
    <dgm:cxn modelId="{A4E35ED7-17C4-417C-B4B0-95E5B0F6729B}" type="presOf" srcId="{E102AD92-86A8-4880-B66A-42E5671FDDE6}" destId="{38300EB9-0376-4FF8-A1F8-D4E03BC79237}" srcOrd="0" destOrd="0" presId="urn:microsoft.com/office/officeart/2005/8/layout/pyramid3"/>
    <dgm:cxn modelId="{CC59C3F4-68DE-4AC8-A7D9-038517055F89}" type="presParOf" srcId="{7A41D273-6CBA-4A8F-9B54-C4C49E999C8E}" destId="{27450C47-4E3B-4DE0-9293-D987499FC9A6}" srcOrd="0" destOrd="0" presId="urn:microsoft.com/office/officeart/2005/8/layout/pyramid3"/>
    <dgm:cxn modelId="{45AD29D6-2F5D-4B1D-9BE5-2CED23823979}" type="presParOf" srcId="{27450C47-4E3B-4DE0-9293-D987499FC9A6}" destId="{8A7D5CBA-B104-416B-A945-4E0CFFA347B5}" srcOrd="0" destOrd="0" presId="urn:microsoft.com/office/officeart/2005/8/layout/pyramid3"/>
    <dgm:cxn modelId="{B0752BC4-6957-4A04-B49D-354EBF3F4AEC}" type="presParOf" srcId="{27450C47-4E3B-4DE0-9293-D987499FC9A6}" destId="{2EB203E3-7944-441A-B564-9B3C9315395E}" srcOrd="1" destOrd="0" presId="urn:microsoft.com/office/officeart/2005/8/layout/pyramid3"/>
    <dgm:cxn modelId="{4D862733-0C5A-41E6-91B6-8151071E7872}" type="presParOf" srcId="{7A41D273-6CBA-4A8F-9B54-C4C49E999C8E}" destId="{882BA080-3BFA-4B84-B083-64CAA8E73941}" srcOrd="1" destOrd="0" presId="urn:microsoft.com/office/officeart/2005/8/layout/pyramid3"/>
    <dgm:cxn modelId="{D056C76E-A413-4354-90E8-EA2E903BD69B}" type="presParOf" srcId="{882BA080-3BFA-4B84-B083-64CAA8E73941}" destId="{38300EB9-0376-4FF8-A1F8-D4E03BC79237}" srcOrd="0" destOrd="0" presId="urn:microsoft.com/office/officeart/2005/8/layout/pyramid3"/>
    <dgm:cxn modelId="{5E7CE46F-254C-42BD-A110-E49B9A300229}" type="presParOf" srcId="{882BA080-3BFA-4B84-B083-64CAA8E73941}" destId="{D0DE1278-C8DB-498E-9B98-E33CB70FAB41}" srcOrd="1" destOrd="0" presId="urn:microsoft.com/office/officeart/2005/8/layout/pyramid3"/>
    <dgm:cxn modelId="{2EE83138-9D2A-4569-9295-BCD422031D98}" type="presParOf" srcId="{7A41D273-6CBA-4A8F-9B54-C4C49E999C8E}" destId="{0AFE1D37-E75F-4542-8402-F5BF496B9075}" srcOrd="2" destOrd="0" presId="urn:microsoft.com/office/officeart/2005/8/layout/pyramid3"/>
    <dgm:cxn modelId="{A408C068-4144-4A62-8D8B-5FC77DC83927}" type="presParOf" srcId="{0AFE1D37-E75F-4542-8402-F5BF496B9075}" destId="{27B0903B-A57D-44CA-8E08-65BE23774A96}" srcOrd="0" destOrd="0" presId="urn:microsoft.com/office/officeart/2005/8/layout/pyramid3"/>
    <dgm:cxn modelId="{F3E13611-39A2-4B10-96E1-34BDB6816022}" type="presParOf" srcId="{0AFE1D37-E75F-4542-8402-F5BF496B9075}" destId="{5AC88FB3-7686-4E10-AB9E-BD8098DFF110}"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9F4B2-B18C-4CF3-A375-902A7E6A3727}">
      <dsp:nvSpPr>
        <dsp:cNvPr id="0" name=""/>
        <dsp:cNvSpPr/>
      </dsp:nvSpPr>
      <dsp:spPr>
        <a:xfrm>
          <a:off x="2768542" y="2239"/>
          <a:ext cx="1283937" cy="1283937"/>
        </a:xfrm>
        <a:prstGeom prst="ellipse">
          <a:avLst/>
        </a:prstGeom>
        <a:gradFill rotWithShape="0">
          <a:gsLst>
            <a:gs pos="0">
              <a:schemeClr val="accent2">
                <a:shade val="50000"/>
                <a:hueOff val="0"/>
                <a:satOff val="0"/>
                <a:lumOff val="0"/>
                <a:alphaOff val="0"/>
                <a:tint val="50000"/>
                <a:satMod val="300000"/>
              </a:schemeClr>
            </a:gs>
            <a:gs pos="35000">
              <a:schemeClr val="accent2">
                <a:shade val="50000"/>
                <a:hueOff val="0"/>
                <a:satOff val="0"/>
                <a:lumOff val="0"/>
                <a:alphaOff val="0"/>
                <a:tint val="37000"/>
                <a:satMod val="300000"/>
              </a:schemeClr>
            </a:gs>
            <a:gs pos="100000">
              <a:schemeClr val="accent2">
                <a:shade val="5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Permit submission</a:t>
          </a:r>
        </a:p>
      </dsp:txBody>
      <dsp:txXfrm>
        <a:off x="2956570" y="190267"/>
        <a:ext cx="907881" cy="907881"/>
      </dsp:txXfrm>
    </dsp:sp>
    <dsp:sp modelId="{C3EDB696-3635-400A-A64A-4BB15999F2A9}">
      <dsp:nvSpPr>
        <dsp:cNvPr id="0" name=""/>
        <dsp:cNvSpPr/>
      </dsp:nvSpPr>
      <dsp:spPr>
        <a:xfrm rot="1800000">
          <a:off x="4066150" y="904453"/>
          <a:ext cx="340783" cy="433328"/>
        </a:xfrm>
        <a:prstGeom prst="rightArrow">
          <a:avLst>
            <a:gd name="adj1" fmla="val 60000"/>
            <a:gd name="adj2" fmla="val 50000"/>
          </a:avLst>
        </a:prstGeom>
        <a:gradFill rotWithShape="0">
          <a:gsLst>
            <a:gs pos="0">
              <a:schemeClr val="accent2">
                <a:shade val="90000"/>
                <a:hueOff val="0"/>
                <a:satOff val="0"/>
                <a:lumOff val="0"/>
                <a:alphaOff val="0"/>
                <a:tint val="50000"/>
                <a:satMod val="300000"/>
              </a:schemeClr>
            </a:gs>
            <a:gs pos="35000">
              <a:schemeClr val="accent2">
                <a:shade val="90000"/>
                <a:hueOff val="0"/>
                <a:satOff val="0"/>
                <a:lumOff val="0"/>
                <a:alphaOff val="0"/>
                <a:tint val="37000"/>
                <a:satMod val="300000"/>
              </a:schemeClr>
            </a:gs>
            <a:gs pos="100000">
              <a:schemeClr val="accent2">
                <a:shade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solidFill>
              <a:schemeClr val="accent3"/>
            </a:solidFill>
          </a:endParaRPr>
        </a:p>
      </dsp:txBody>
      <dsp:txXfrm>
        <a:off x="4072998" y="965560"/>
        <a:ext cx="238548" cy="259996"/>
      </dsp:txXfrm>
    </dsp:sp>
    <dsp:sp modelId="{ED05270E-EDFC-4E34-BCF6-ACBF9A6D8E0D}">
      <dsp:nvSpPr>
        <dsp:cNvPr id="0" name=""/>
        <dsp:cNvSpPr/>
      </dsp:nvSpPr>
      <dsp:spPr>
        <a:xfrm>
          <a:off x="4437309" y="965702"/>
          <a:ext cx="1283937" cy="1283937"/>
        </a:xfrm>
        <a:prstGeom prst="ellipse">
          <a:avLst/>
        </a:prstGeom>
        <a:gradFill rotWithShape="0">
          <a:gsLst>
            <a:gs pos="0">
              <a:schemeClr val="accent2">
                <a:shade val="50000"/>
                <a:hueOff val="123616"/>
                <a:satOff val="-8615"/>
                <a:lumOff val="17495"/>
                <a:alphaOff val="0"/>
                <a:tint val="50000"/>
                <a:satMod val="300000"/>
              </a:schemeClr>
            </a:gs>
            <a:gs pos="35000">
              <a:schemeClr val="accent2">
                <a:shade val="50000"/>
                <a:hueOff val="123616"/>
                <a:satOff val="-8615"/>
                <a:lumOff val="17495"/>
                <a:alphaOff val="0"/>
                <a:tint val="37000"/>
                <a:satMod val="300000"/>
              </a:schemeClr>
            </a:gs>
            <a:gs pos="100000">
              <a:schemeClr val="accent2">
                <a:shade val="50000"/>
                <a:hueOff val="123616"/>
                <a:satOff val="-8615"/>
                <a:lumOff val="1749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Permit Approval</a:t>
          </a:r>
        </a:p>
      </dsp:txBody>
      <dsp:txXfrm>
        <a:off x="4625337" y="1153730"/>
        <a:ext cx="907881" cy="907881"/>
      </dsp:txXfrm>
    </dsp:sp>
    <dsp:sp modelId="{EE12A2A6-2960-4148-AE3B-E9F867D93C34}">
      <dsp:nvSpPr>
        <dsp:cNvPr id="0" name=""/>
        <dsp:cNvSpPr/>
      </dsp:nvSpPr>
      <dsp:spPr>
        <a:xfrm rot="5400000">
          <a:off x="4908886" y="2344825"/>
          <a:ext cx="340783" cy="433328"/>
        </a:xfrm>
        <a:prstGeom prst="rightArrow">
          <a:avLst>
            <a:gd name="adj1" fmla="val 60000"/>
            <a:gd name="adj2" fmla="val 50000"/>
          </a:avLst>
        </a:prstGeom>
        <a:gradFill rotWithShape="0">
          <a:gsLst>
            <a:gs pos="0">
              <a:schemeClr val="accent2">
                <a:shade val="90000"/>
                <a:hueOff val="121387"/>
                <a:satOff val="-7954"/>
                <a:lumOff val="13516"/>
                <a:alphaOff val="0"/>
                <a:tint val="50000"/>
                <a:satMod val="300000"/>
              </a:schemeClr>
            </a:gs>
            <a:gs pos="35000">
              <a:schemeClr val="accent2">
                <a:shade val="90000"/>
                <a:hueOff val="121387"/>
                <a:satOff val="-7954"/>
                <a:lumOff val="13516"/>
                <a:alphaOff val="0"/>
                <a:tint val="37000"/>
                <a:satMod val="300000"/>
              </a:schemeClr>
            </a:gs>
            <a:gs pos="100000">
              <a:schemeClr val="accent2">
                <a:shade val="90000"/>
                <a:hueOff val="121387"/>
                <a:satOff val="-7954"/>
                <a:lumOff val="13516"/>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solidFill>
              <a:schemeClr val="accent3"/>
            </a:solidFill>
          </a:endParaRPr>
        </a:p>
      </dsp:txBody>
      <dsp:txXfrm>
        <a:off x="4960004" y="2380374"/>
        <a:ext cx="238548" cy="259996"/>
      </dsp:txXfrm>
    </dsp:sp>
    <dsp:sp modelId="{1AD91860-84B8-4285-A3F2-2E58CB6D66C5}">
      <dsp:nvSpPr>
        <dsp:cNvPr id="0" name=""/>
        <dsp:cNvSpPr/>
      </dsp:nvSpPr>
      <dsp:spPr>
        <a:xfrm>
          <a:off x="4437309" y="2892629"/>
          <a:ext cx="1283937" cy="1283937"/>
        </a:xfrm>
        <a:prstGeom prst="ellipse">
          <a:avLst/>
        </a:prstGeom>
        <a:gradFill rotWithShape="0">
          <a:gsLst>
            <a:gs pos="0">
              <a:schemeClr val="accent2">
                <a:shade val="50000"/>
                <a:hueOff val="247233"/>
                <a:satOff val="-17231"/>
                <a:lumOff val="34990"/>
                <a:alphaOff val="0"/>
                <a:tint val="50000"/>
                <a:satMod val="300000"/>
              </a:schemeClr>
            </a:gs>
            <a:gs pos="35000">
              <a:schemeClr val="accent2">
                <a:shade val="50000"/>
                <a:hueOff val="247233"/>
                <a:satOff val="-17231"/>
                <a:lumOff val="34990"/>
                <a:alphaOff val="0"/>
                <a:tint val="37000"/>
                <a:satMod val="300000"/>
              </a:schemeClr>
            </a:gs>
            <a:gs pos="100000">
              <a:schemeClr val="accent2">
                <a:shade val="50000"/>
                <a:hueOff val="247233"/>
                <a:satOff val="-17231"/>
                <a:lumOff val="3499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1" kern="1200" dirty="0"/>
            <a:t>Spudding Starts</a:t>
          </a:r>
        </a:p>
      </dsp:txBody>
      <dsp:txXfrm>
        <a:off x="4625337" y="3080657"/>
        <a:ext cx="907881" cy="907881"/>
      </dsp:txXfrm>
    </dsp:sp>
    <dsp:sp modelId="{B450E453-FBAF-4D31-8954-BEE932E59B60}">
      <dsp:nvSpPr>
        <dsp:cNvPr id="0" name=""/>
        <dsp:cNvSpPr/>
      </dsp:nvSpPr>
      <dsp:spPr>
        <a:xfrm rot="9000000">
          <a:off x="4082855" y="3794842"/>
          <a:ext cx="340783" cy="433328"/>
        </a:xfrm>
        <a:prstGeom prst="rightArrow">
          <a:avLst>
            <a:gd name="adj1" fmla="val 60000"/>
            <a:gd name="adj2" fmla="val 50000"/>
          </a:avLst>
        </a:prstGeom>
        <a:gradFill rotWithShape="0">
          <a:gsLst>
            <a:gs pos="0">
              <a:schemeClr val="accent2">
                <a:shade val="90000"/>
                <a:hueOff val="242774"/>
                <a:satOff val="-15908"/>
                <a:lumOff val="27031"/>
                <a:alphaOff val="0"/>
                <a:tint val="50000"/>
                <a:satMod val="300000"/>
              </a:schemeClr>
            </a:gs>
            <a:gs pos="35000">
              <a:schemeClr val="accent2">
                <a:shade val="90000"/>
                <a:hueOff val="242774"/>
                <a:satOff val="-15908"/>
                <a:lumOff val="27031"/>
                <a:alphaOff val="0"/>
                <a:tint val="37000"/>
                <a:satMod val="300000"/>
              </a:schemeClr>
            </a:gs>
            <a:gs pos="100000">
              <a:schemeClr val="accent2">
                <a:shade val="90000"/>
                <a:hueOff val="242774"/>
                <a:satOff val="-15908"/>
                <a:lumOff val="2703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solidFill>
              <a:schemeClr val="accent3"/>
            </a:solidFill>
          </a:endParaRPr>
        </a:p>
      </dsp:txBody>
      <dsp:txXfrm rot="10800000">
        <a:off x="4178242" y="3855949"/>
        <a:ext cx="238548" cy="259996"/>
      </dsp:txXfrm>
    </dsp:sp>
    <dsp:sp modelId="{46B61974-433D-48E3-AF36-FBD842D48B87}">
      <dsp:nvSpPr>
        <dsp:cNvPr id="0" name=""/>
        <dsp:cNvSpPr/>
      </dsp:nvSpPr>
      <dsp:spPr>
        <a:xfrm>
          <a:off x="2768542" y="3856092"/>
          <a:ext cx="1283937" cy="1283937"/>
        </a:xfrm>
        <a:prstGeom prst="ellipse">
          <a:avLst/>
        </a:prstGeom>
        <a:gradFill rotWithShape="0">
          <a:gsLst>
            <a:gs pos="0">
              <a:schemeClr val="accent2">
                <a:shade val="50000"/>
                <a:hueOff val="370849"/>
                <a:satOff val="-25846"/>
                <a:lumOff val="52485"/>
                <a:alphaOff val="0"/>
                <a:tint val="50000"/>
                <a:satMod val="300000"/>
              </a:schemeClr>
            </a:gs>
            <a:gs pos="35000">
              <a:schemeClr val="accent2">
                <a:shade val="50000"/>
                <a:hueOff val="370849"/>
                <a:satOff val="-25846"/>
                <a:lumOff val="52485"/>
                <a:alphaOff val="0"/>
                <a:tint val="37000"/>
                <a:satMod val="300000"/>
              </a:schemeClr>
            </a:gs>
            <a:gs pos="100000">
              <a:schemeClr val="accent2">
                <a:shade val="50000"/>
                <a:hueOff val="370849"/>
                <a:satOff val="-25846"/>
                <a:lumOff val="5248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endParaRPr lang="en-US" sz="1100" b="1" i="1" kern="1200" dirty="0"/>
        </a:p>
        <a:p>
          <a:pPr marL="0" lvl="0" indent="0" algn="ctr" defTabSz="488950">
            <a:lnSpc>
              <a:spcPct val="90000"/>
            </a:lnSpc>
            <a:spcBef>
              <a:spcPct val="0"/>
            </a:spcBef>
            <a:spcAft>
              <a:spcPct val="35000"/>
            </a:spcAft>
            <a:buNone/>
          </a:pPr>
          <a:endParaRPr lang="en-US" sz="1100" b="1" i="1" kern="1200" dirty="0"/>
        </a:p>
        <a:p>
          <a:pPr marL="0" lvl="0" indent="0" algn="ctr" defTabSz="488950">
            <a:lnSpc>
              <a:spcPct val="90000"/>
            </a:lnSpc>
            <a:spcBef>
              <a:spcPct val="0"/>
            </a:spcBef>
            <a:spcAft>
              <a:spcPct val="35000"/>
            </a:spcAft>
            <a:buNone/>
          </a:pPr>
          <a:r>
            <a:rPr lang="en-US" sz="1100" b="1" i="1" kern="1200" dirty="0"/>
            <a:t>Rig Release</a:t>
          </a:r>
        </a:p>
      </dsp:txBody>
      <dsp:txXfrm>
        <a:off x="2956570" y="4044120"/>
        <a:ext cx="907881" cy="907881"/>
      </dsp:txXfrm>
    </dsp:sp>
    <dsp:sp modelId="{531365C4-9BFC-455D-99C7-36C1DD1565E7}">
      <dsp:nvSpPr>
        <dsp:cNvPr id="0" name=""/>
        <dsp:cNvSpPr/>
      </dsp:nvSpPr>
      <dsp:spPr>
        <a:xfrm rot="12600000">
          <a:off x="2414088" y="3804487"/>
          <a:ext cx="340783" cy="433328"/>
        </a:xfrm>
        <a:prstGeom prst="rightArrow">
          <a:avLst>
            <a:gd name="adj1" fmla="val 60000"/>
            <a:gd name="adj2" fmla="val 50000"/>
          </a:avLst>
        </a:prstGeom>
        <a:gradFill rotWithShape="0">
          <a:gsLst>
            <a:gs pos="0">
              <a:schemeClr val="accent2">
                <a:shade val="90000"/>
                <a:hueOff val="364161"/>
                <a:satOff val="-23862"/>
                <a:lumOff val="40547"/>
                <a:alphaOff val="0"/>
                <a:tint val="50000"/>
                <a:satMod val="300000"/>
              </a:schemeClr>
            </a:gs>
            <a:gs pos="35000">
              <a:schemeClr val="accent2">
                <a:shade val="90000"/>
                <a:hueOff val="364161"/>
                <a:satOff val="-23862"/>
                <a:lumOff val="40547"/>
                <a:alphaOff val="0"/>
                <a:tint val="37000"/>
                <a:satMod val="300000"/>
              </a:schemeClr>
            </a:gs>
            <a:gs pos="100000">
              <a:schemeClr val="accent2">
                <a:shade val="90000"/>
                <a:hueOff val="364161"/>
                <a:satOff val="-23862"/>
                <a:lumOff val="40547"/>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dirty="0">
            <a:solidFill>
              <a:schemeClr val="accent3"/>
            </a:solidFill>
          </a:endParaRPr>
        </a:p>
      </dsp:txBody>
      <dsp:txXfrm rot="10800000">
        <a:off x="2509475" y="3916712"/>
        <a:ext cx="238548" cy="259996"/>
      </dsp:txXfrm>
    </dsp:sp>
    <dsp:sp modelId="{3D386D2F-7C05-491E-B920-E3BB0F9C2875}">
      <dsp:nvSpPr>
        <dsp:cNvPr id="0" name=""/>
        <dsp:cNvSpPr/>
      </dsp:nvSpPr>
      <dsp:spPr>
        <a:xfrm>
          <a:off x="1099775" y="2892629"/>
          <a:ext cx="1283937" cy="1283937"/>
        </a:xfrm>
        <a:prstGeom prst="ellipse">
          <a:avLst/>
        </a:prstGeom>
        <a:gradFill rotWithShape="0">
          <a:gsLst>
            <a:gs pos="0">
              <a:schemeClr val="accent2">
                <a:shade val="50000"/>
                <a:hueOff val="247233"/>
                <a:satOff val="-17231"/>
                <a:lumOff val="34990"/>
                <a:alphaOff val="0"/>
                <a:tint val="50000"/>
                <a:satMod val="300000"/>
              </a:schemeClr>
            </a:gs>
            <a:gs pos="35000">
              <a:schemeClr val="accent2">
                <a:shade val="50000"/>
                <a:hueOff val="247233"/>
                <a:satOff val="-17231"/>
                <a:lumOff val="34990"/>
                <a:alphaOff val="0"/>
                <a:tint val="37000"/>
                <a:satMod val="300000"/>
              </a:schemeClr>
            </a:gs>
            <a:gs pos="100000">
              <a:schemeClr val="accent2">
                <a:shade val="50000"/>
                <a:hueOff val="247233"/>
                <a:satOff val="-17231"/>
                <a:lumOff val="3499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endParaRPr lang="en-US" sz="1100" b="1" i="1" kern="1200" dirty="0"/>
        </a:p>
        <a:p>
          <a:pPr marL="0" lvl="0" indent="0" algn="ctr" defTabSz="488950">
            <a:lnSpc>
              <a:spcPct val="90000"/>
            </a:lnSpc>
            <a:spcBef>
              <a:spcPct val="0"/>
            </a:spcBef>
            <a:spcAft>
              <a:spcPct val="35000"/>
            </a:spcAft>
            <a:buNone/>
          </a:pPr>
          <a:r>
            <a:rPr lang="en-US" sz="1100" b="1" i="1" kern="1200" dirty="0"/>
            <a:t>Well Completion</a:t>
          </a:r>
        </a:p>
      </dsp:txBody>
      <dsp:txXfrm>
        <a:off x="1287803" y="3080657"/>
        <a:ext cx="907881" cy="907881"/>
      </dsp:txXfrm>
    </dsp:sp>
    <dsp:sp modelId="{41728CFB-C2DB-4D3F-8A71-9FBEED185B1B}">
      <dsp:nvSpPr>
        <dsp:cNvPr id="0" name=""/>
        <dsp:cNvSpPr/>
      </dsp:nvSpPr>
      <dsp:spPr>
        <a:xfrm rot="16200000">
          <a:off x="1571352" y="2364115"/>
          <a:ext cx="340783" cy="433328"/>
        </a:xfrm>
        <a:prstGeom prst="rightArrow">
          <a:avLst>
            <a:gd name="adj1" fmla="val 60000"/>
            <a:gd name="adj2" fmla="val 50000"/>
          </a:avLst>
        </a:prstGeom>
        <a:gradFill rotWithShape="0">
          <a:gsLst>
            <a:gs pos="0">
              <a:schemeClr val="accent2">
                <a:shade val="90000"/>
                <a:hueOff val="242774"/>
                <a:satOff val="-15908"/>
                <a:lumOff val="27031"/>
                <a:alphaOff val="0"/>
                <a:tint val="50000"/>
                <a:satMod val="300000"/>
              </a:schemeClr>
            </a:gs>
            <a:gs pos="35000">
              <a:schemeClr val="accent2">
                <a:shade val="90000"/>
                <a:hueOff val="242774"/>
                <a:satOff val="-15908"/>
                <a:lumOff val="27031"/>
                <a:alphaOff val="0"/>
                <a:tint val="37000"/>
                <a:satMod val="300000"/>
              </a:schemeClr>
            </a:gs>
            <a:gs pos="100000">
              <a:schemeClr val="accent2">
                <a:shade val="90000"/>
                <a:hueOff val="242774"/>
                <a:satOff val="-15908"/>
                <a:lumOff val="2703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dirty="0"/>
        </a:p>
      </dsp:txBody>
      <dsp:txXfrm>
        <a:off x="1622470" y="2501899"/>
        <a:ext cx="238548" cy="259996"/>
      </dsp:txXfrm>
    </dsp:sp>
    <dsp:sp modelId="{D8677058-7216-45ED-BA25-A4D52EA4DB27}">
      <dsp:nvSpPr>
        <dsp:cNvPr id="0" name=""/>
        <dsp:cNvSpPr/>
      </dsp:nvSpPr>
      <dsp:spPr>
        <a:xfrm>
          <a:off x="1099775" y="965702"/>
          <a:ext cx="1283937" cy="1283937"/>
        </a:xfrm>
        <a:prstGeom prst="ellipse">
          <a:avLst/>
        </a:prstGeom>
        <a:gradFill rotWithShape="0">
          <a:gsLst>
            <a:gs pos="0">
              <a:schemeClr val="accent2">
                <a:shade val="50000"/>
                <a:hueOff val="123616"/>
                <a:satOff val="-8615"/>
                <a:lumOff val="17495"/>
                <a:alphaOff val="0"/>
                <a:tint val="50000"/>
                <a:satMod val="300000"/>
              </a:schemeClr>
            </a:gs>
            <a:gs pos="35000">
              <a:schemeClr val="accent2">
                <a:shade val="50000"/>
                <a:hueOff val="123616"/>
                <a:satOff val="-8615"/>
                <a:lumOff val="17495"/>
                <a:alphaOff val="0"/>
                <a:tint val="37000"/>
                <a:satMod val="300000"/>
              </a:schemeClr>
            </a:gs>
            <a:gs pos="100000">
              <a:schemeClr val="accent2">
                <a:shade val="50000"/>
                <a:hueOff val="123616"/>
                <a:satOff val="-8615"/>
                <a:lumOff val="1749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t" anchorCtr="0">
          <a:noAutofit/>
        </a:bodyPr>
        <a:lstStyle/>
        <a:p>
          <a:pPr marL="0" lvl="0" indent="0" algn="ctr" defTabSz="488950">
            <a:lnSpc>
              <a:spcPct val="90000"/>
            </a:lnSpc>
            <a:spcBef>
              <a:spcPct val="0"/>
            </a:spcBef>
            <a:spcAft>
              <a:spcPct val="35000"/>
            </a:spcAft>
            <a:buNone/>
          </a:pPr>
          <a:endParaRPr lang="en-US" sz="1100" b="1" i="1" kern="1200" dirty="0"/>
        </a:p>
        <a:p>
          <a:pPr marL="0" lvl="0" indent="0" algn="ctr" defTabSz="488950">
            <a:lnSpc>
              <a:spcPct val="90000"/>
            </a:lnSpc>
            <a:spcBef>
              <a:spcPct val="0"/>
            </a:spcBef>
            <a:spcAft>
              <a:spcPct val="35000"/>
            </a:spcAft>
            <a:buNone/>
          </a:pPr>
          <a:endParaRPr lang="en-US" sz="1100" b="1" i="1" kern="1200" dirty="0"/>
        </a:p>
        <a:p>
          <a:pPr marL="0" lvl="0" indent="0" algn="ctr" defTabSz="488950">
            <a:lnSpc>
              <a:spcPct val="90000"/>
            </a:lnSpc>
            <a:spcBef>
              <a:spcPct val="0"/>
            </a:spcBef>
            <a:spcAft>
              <a:spcPct val="35000"/>
            </a:spcAft>
            <a:buNone/>
          </a:pPr>
          <a:r>
            <a:rPr lang="en-US" sz="1100" b="1" i="1" kern="1200" dirty="0"/>
            <a:t>Production Starts</a:t>
          </a:r>
        </a:p>
      </dsp:txBody>
      <dsp:txXfrm>
        <a:off x="1287803" y="1153730"/>
        <a:ext cx="907881" cy="907881"/>
      </dsp:txXfrm>
    </dsp:sp>
    <dsp:sp modelId="{3B426CC2-696C-44AA-9F84-FA08099408BD}">
      <dsp:nvSpPr>
        <dsp:cNvPr id="0" name=""/>
        <dsp:cNvSpPr/>
      </dsp:nvSpPr>
      <dsp:spPr>
        <a:xfrm rot="19800000">
          <a:off x="2912974" y="2199241"/>
          <a:ext cx="64343" cy="45720"/>
        </a:xfrm>
        <a:prstGeom prst="rightArrow">
          <a:avLst>
            <a:gd name="adj1" fmla="val 60000"/>
            <a:gd name="adj2" fmla="val 50000"/>
          </a:avLst>
        </a:prstGeom>
        <a:gradFill rotWithShape="0">
          <a:gsLst>
            <a:gs pos="0">
              <a:schemeClr val="accent2">
                <a:shade val="90000"/>
                <a:hueOff val="121387"/>
                <a:satOff val="-7954"/>
                <a:lumOff val="13516"/>
                <a:alphaOff val="0"/>
                <a:tint val="50000"/>
                <a:satMod val="300000"/>
              </a:schemeClr>
            </a:gs>
            <a:gs pos="35000">
              <a:schemeClr val="accent2">
                <a:shade val="90000"/>
                <a:hueOff val="121387"/>
                <a:satOff val="-7954"/>
                <a:lumOff val="13516"/>
                <a:alphaOff val="0"/>
                <a:tint val="37000"/>
                <a:satMod val="300000"/>
              </a:schemeClr>
            </a:gs>
            <a:gs pos="100000">
              <a:schemeClr val="accent2">
                <a:shade val="90000"/>
                <a:hueOff val="121387"/>
                <a:satOff val="-7954"/>
                <a:lumOff val="13516"/>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IN" sz="500" kern="1200" dirty="0"/>
        </a:p>
      </dsp:txBody>
      <dsp:txXfrm>
        <a:off x="2913893" y="2211814"/>
        <a:ext cx="50627" cy="27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D5CBA-B104-416B-A945-4E0CFFA347B5}">
      <dsp:nvSpPr>
        <dsp:cNvPr id="0" name=""/>
        <dsp:cNvSpPr/>
      </dsp:nvSpPr>
      <dsp:spPr>
        <a:xfrm rot="10800000">
          <a:off x="0" y="0"/>
          <a:ext cx="4451447" cy="881385"/>
        </a:xfrm>
        <a:prstGeom prst="trapezoid">
          <a:avLst>
            <a:gd name="adj" fmla="val 50616"/>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Well completions data</a:t>
          </a:r>
        </a:p>
      </dsp:txBody>
      <dsp:txXfrm rot="-10800000">
        <a:off x="779003" y="0"/>
        <a:ext cx="2893441" cy="881385"/>
      </dsp:txXfrm>
    </dsp:sp>
    <dsp:sp modelId="{38300EB9-0376-4FF8-A1F8-D4E03BC79237}">
      <dsp:nvSpPr>
        <dsp:cNvPr id="0" name=""/>
        <dsp:cNvSpPr/>
      </dsp:nvSpPr>
      <dsp:spPr>
        <a:xfrm rot="10800000">
          <a:off x="423574" y="881385"/>
          <a:ext cx="3604299" cy="881385"/>
        </a:xfrm>
        <a:prstGeom prst="trapezoid">
          <a:avLst>
            <a:gd name="adj" fmla="val 50616"/>
          </a:avLst>
        </a:prstGeom>
        <a:solidFill>
          <a:schemeClr val="accent2">
            <a:shade val="80000"/>
            <a:hueOff val="80275"/>
            <a:satOff val="-5566"/>
            <a:lumOff val="779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Basin = Gulf Coast East</a:t>
          </a:r>
        </a:p>
      </dsp:txBody>
      <dsp:txXfrm rot="-10800000">
        <a:off x="1054326" y="881385"/>
        <a:ext cx="2342794" cy="881385"/>
      </dsp:txXfrm>
    </dsp:sp>
    <dsp:sp modelId="{27B0903B-A57D-44CA-8E08-65BE23774A96}">
      <dsp:nvSpPr>
        <dsp:cNvPr id="0" name=""/>
        <dsp:cNvSpPr/>
      </dsp:nvSpPr>
      <dsp:spPr>
        <a:xfrm rot="10800000">
          <a:off x="859680" y="1762771"/>
          <a:ext cx="2732087" cy="881385"/>
        </a:xfrm>
        <a:prstGeom prst="trapezoid">
          <a:avLst>
            <a:gd name="adj" fmla="val 50616"/>
          </a:avLst>
        </a:prstGeom>
        <a:solidFill>
          <a:schemeClr val="accent2">
            <a:shade val="80000"/>
            <a:hueOff val="160551"/>
            <a:satOff val="-11132"/>
            <a:lumOff val="1558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Hole Direction = H</a:t>
          </a:r>
        </a:p>
      </dsp:txBody>
      <dsp:txXfrm rot="-10800000">
        <a:off x="1337795" y="1762771"/>
        <a:ext cx="1775857" cy="881385"/>
      </dsp:txXfrm>
    </dsp:sp>
    <dsp:sp modelId="{5F6E258E-A041-44EB-A625-27C8F08364C3}">
      <dsp:nvSpPr>
        <dsp:cNvPr id="0" name=""/>
        <dsp:cNvSpPr/>
      </dsp:nvSpPr>
      <dsp:spPr>
        <a:xfrm rot="10800000">
          <a:off x="1294982" y="2644157"/>
          <a:ext cx="1861483" cy="982991"/>
        </a:xfrm>
        <a:prstGeom prst="trapezoid">
          <a:avLst>
            <a:gd name="adj" fmla="val 50616"/>
          </a:avLst>
        </a:prstGeom>
        <a:solidFill>
          <a:schemeClr val="accent2">
            <a:shade val="80000"/>
            <a:hueOff val="240826"/>
            <a:satOff val="-16699"/>
            <a:lumOff val="2338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FPD&gt;</a:t>
          </a:r>
        </a:p>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 1 Jan 2019</a:t>
          </a:r>
        </a:p>
      </dsp:txBody>
      <dsp:txXfrm rot="-10800000">
        <a:off x="1620741" y="2644157"/>
        <a:ext cx="1209964" cy="982991"/>
      </dsp:txXfrm>
    </dsp:sp>
    <dsp:sp modelId="{91E8BE0E-B801-4289-AFAC-20717F49898E}">
      <dsp:nvSpPr>
        <dsp:cNvPr id="0" name=""/>
        <dsp:cNvSpPr/>
      </dsp:nvSpPr>
      <dsp:spPr>
        <a:xfrm rot="10800000">
          <a:off x="1746486" y="3597587"/>
          <a:ext cx="941261" cy="770128"/>
        </a:xfrm>
        <a:prstGeom prst="trapezoid">
          <a:avLst>
            <a:gd name="adj" fmla="val 50616"/>
          </a:avLst>
        </a:prstGeom>
        <a:solidFill>
          <a:schemeClr val="accent2">
            <a:shade val="80000"/>
            <a:hueOff val="321102"/>
            <a:satOff val="-22265"/>
            <a:lumOff val="3117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2543 </a:t>
          </a:r>
        </a:p>
        <a:p>
          <a:pPr marL="0" lvl="0" indent="0" algn="ctr" defTabSz="711200">
            <a:lnSpc>
              <a:spcPct val="90000"/>
            </a:lnSpc>
            <a:spcBef>
              <a:spcPct val="0"/>
            </a:spcBef>
            <a:spcAft>
              <a:spcPct val="35000"/>
            </a:spcAft>
            <a:buNone/>
          </a:pPr>
          <a:r>
            <a:rPr lang="en-US" sz="900" kern="1200" dirty="0"/>
            <a:t>API10</a:t>
          </a:r>
        </a:p>
      </dsp:txBody>
      <dsp:txXfrm rot="-10800000">
        <a:off x="1746486" y="3597587"/>
        <a:ext cx="941261" cy="770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D5CBA-B104-416B-A945-4E0CFFA347B5}">
      <dsp:nvSpPr>
        <dsp:cNvPr id="0" name=""/>
        <dsp:cNvSpPr/>
      </dsp:nvSpPr>
      <dsp:spPr>
        <a:xfrm rot="10800000">
          <a:off x="0" y="0"/>
          <a:ext cx="3957581" cy="1309697"/>
        </a:xfrm>
        <a:prstGeom prst="trapezoid">
          <a:avLst>
            <a:gd name="adj" fmla="val 50363"/>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IN" sz="2000" b="0" i="0" kern="1200" dirty="0">
              <a:latin typeface="Calibri" panose="020F0502020204030204" pitchFamily="34" charset="0"/>
              <a:cs typeface="Calibri" panose="020F0502020204030204" pitchFamily="34" charset="0"/>
            </a:rPr>
            <a:t>10993 </a:t>
          </a:r>
        </a:p>
        <a:p>
          <a:pPr marL="0" lvl="0" indent="0" algn="ctr" defTabSz="889000">
            <a:lnSpc>
              <a:spcPct val="90000"/>
            </a:lnSpc>
            <a:spcBef>
              <a:spcPct val="0"/>
            </a:spcBef>
            <a:spcAft>
              <a:spcPct val="35000"/>
            </a:spcAft>
            <a:buNone/>
          </a:pPr>
          <a:r>
            <a:rPr lang="en-IN" sz="2000" b="0" i="0" kern="1200" dirty="0">
              <a:latin typeface="Calibri" panose="020F0502020204030204" pitchFamily="34" charset="0"/>
              <a:cs typeface="Calibri" panose="020F0502020204030204" pitchFamily="34" charset="0"/>
            </a:rPr>
            <a:t>API10</a:t>
          </a:r>
          <a:endParaRPr lang="en-US" sz="2000" kern="1200" dirty="0">
            <a:latin typeface="Calibri" panose="020F0502020204030204" pitchFamily="34" charset="0"/>
            <a:cs typeface="Calibri" panose="020F0502020204030204" pitchFamily="34" charset="0"/>
          </a:endParaRPr>
        </a:p>
      </dsp:txBody>
      <dsp:txXfrm rot="-10800000">
        <a:off x="692576" y="0"/>
        <a:ext cx="2572428" cy="1309697"/>
      </dsp:txXfrm>
    </dsp:sp>
    <dsp:sp modelId="{38300EB9-0376-4FF8-A1F8-D4E03BC79237}">
      <dsp:nvSpPr>
        <dsp:cNvPr id="0" name=""/>
        <dsp:cNvSpPr/>
      </dsp:nvSpPr>
      <dsp:spPr>
        <a:xfrm rot="10800000">
          <a:off x="642882" y="1309697"/>
          <a:ext cx="2671816" cy="1309697"/>
        </a:xfrm>
        <a:prstGeom prst="trapezoid">
          <a:avLst>
            <a:gd name="adj" fmla="val 50363"/>
          </a:avLst>
        </a:prstGeom>
        <a:solidFill>
          <a:schemeClr val="accent2">
            <a:shade val="80000"/>
            <a:hueOff val="160551"/>
            <a:satOff val="-11132"/>
            <a:lumOff val="1558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alibri" panose="020F0502020204030204" pitchFamily="34" charset="0"/>
              <a:cs typeface="Calibri" panose="020F0502020204030204" pitchFamily="34" charset="0"/>
            </a:rPr>
            <a:t>10987</a:t>
          </a:r>
        </a:p>
        <a:p>
          <a:pPr marL="0" lvl="0" indent="0" algn="ctr" defTabSz="711200">
            <a:lnSpc>
              <a:spcPct val="90000"/>
            </a:lnSpc>
            <a:spcBef>
              <a:spcPct val="0"/>
            </a:spcBef>
            <a:spcAft>
              <a:spcPct val="35000"/>
            </a:spcAft>
            <a:buNone/>
          </a:pPr>
          <a:r>
            <a:rPr lang="en-US" sz="1600" b="0" i="0" kern="1200" dirty="0">
              <a:latin typeface="Calibri" panose="020F0502020204030204" pitchFamily="34" charset="0"/>
              <a:cs typeface="Calibri" panose="020F0502020204030204" pitchFamily="34" charset="0"/>
            </a:rPr>
            <a:t>API 10</a:t>
          </a:r>
          <a:endParaRPr lang="en-US" sz="1600" kern="1200" dirty="0">
            <a:latin typeface="Calibri" panose="020F0502020204030204" pitchFamily="34" charset="0"/>
            <a:cs typeface="Calibri" panose="020F0502020204030204" pitchFamily="34" charset="0"/>
          </a:endParaRPr>
        </a:p>
      </dsp:txBody>
      <dsp:txXfrm rot="-10800000">
        <a:off x="1110450" y="1309697"/>
        <a:ext cx="1736680" cy="1309697"/>
      </dsp:txXfrm>
    </dsp:sp>
    <dsp:sp modelId="{27B0903B-A57D-44CA-8E08-65BE23774A96}">
      <dsp:nvSpPr>
        <dsp:cNvPr id="0" name=""/>
        <dsp:cNvSpPr/>
      </dsp:nvSpPr>
      <dsp:spPr>
        <a:xfrm rot="10800000">
          <a:off x="1303086" y="2619394"/>
          <a:ext cx="1351408" cy="1309697"/>
        </a:xfrm>
        <a:prstGeom prst="trapezoid">
          <a:avLst>
            <a:gd name="adj" fmla="val 50363"/>
          </a:avLst>
        </a:prstGeom>
        <a:solidFill>
          <a:schemeClr val="accent2">
            <a:shade val="80000"/>
            <a:hueOff val="321102"/>
            <a:satOff val="-22265"/>
            <a:lumOff val="3117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alibri" panose="020F0502020204030204" pitchFamily="34" charset="0"/>
              <a:cs typeface="Calibri" panose="020F0502020204030204" pitchFamily="34" charset="0"/>
            </a:rPr>
            <a:t>2617 </a:t>
          </a:r>
        </a:p>
        <a:p>
          <a:pPr marL="0" lvl="0" indent="0" algn="ctr" defTabSz="711200">
            <a:lnSpc>
              <a:spcPct val="90000"/>
            </a:lnSpc>
            <a:spcBef>
              <a:spcPct val="0"/>
            </a:spcBef>
            <a:spcAft>
              <a:spcPct val="35000"/>
            </a:spcAft>
            <a:buNone/>
          </a:pPr>
          <a:r>
            <a:rPr lang="en-US" sz="1600" b="0" i="0" kern="1200" dirty="0">
              <a:latin typeface="Calibri" panose="020F0502020204030204" pitchFamily="34" charset="0"/>
              <a:cs typeface="Calibri" panose="020F0502020204030204" pitchFamily="34" charset="0"/>
            </a:rPr>
            <a:t>API 10</a:t>
          </a:r>
          <a:endParaRPr lang="en-US" sz="1600" kern="1200" dirty="0">
            <a:latin typeface="Calibri" panose="020F0502020204030204" pitchFamily="34" charset="0"/>
            <a:cs typeface="Calibri" panose="020F0502020204030204" pitchFamily="34" charset="0"/>
          </a:endParaRPr>
        </a:p>
      </dsp:txBody>
      <dsp:txXfrm rot="-10800000">
        <a:off x="1303086" y="2619394"/>
        <a:ext cx="1351408" cy="130969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0" y="8"/>
            <a:ext cx="3038155" cy="464979"/>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970682" y="8"/>
            <a:ext cx="3038155" cy="464979"/>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370" y="4416503"/>
            <a:ext cx="5607691" cy="418322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0" y="8829855"/>
            <a:ext cx="3038155" cy="464979"/>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970682" y="8829855"/>
            <a:ext cx="3038155" cy="46497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701370" y="4416503"/>
            <a:ext cx="5607691" cy="418322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0" name="Google Shape;140;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7: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7" name="Google Shape;97;p17: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twitter.com/tigeranalytics" TargetMode="External"/><Relationship Id="rId2" Type="http://schemas.openxmlformats.org/officeDocument/2006/relationships/hyperlink" Target="http://www.tigeranalytics.com/"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s://www.facebook.com/tigeranalytics/" TargetMode="External"/><Relationship Id="rId4" Type="http://schemas.openxmlformats.org/officeDocument/2006/relationships/hyperlink" Target="https://www.linkedin.com/company/tiger-analytics?challengeId=AQFITyRVMYz_WgAAAX03FhALtfIwJnOfTt8O8ItYNEU6KObBuXUtLZYE8ptZJNZRkHnETWB4CINjpFHyI3IY__5jmiw_7EA0Zw&amp;submissionId=6e27344e-cce1-b816-816e-afcb6116b05d"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6"/>
        <p:cNvGrpSpPr/>
        <p:nvPr/>
      </p:nvGrpSpPr>
      <p:grpSpPr>
        <a:xfrm>
          <a:off x="0" y="0"/>
          <a:ext cx="0" cy="0"/>
          <a:chOff x="0" y="0"/>
          <a:chExt cx="0" cy="0"/>
        </a:xfrm>
      </p:grpSpPr>
      <p:sp>
        <p:nvSpPr>
          <p:cNvPr id="27" name="Google Shape;27;p38"/>
          <p:cNvSpPr txBox="1">
            <a:spLocks noGrp="1"/>
          </p:cNvSpPr>
          <p:nvPr>
            <p:ph type="title"/>
          </p:nvPr>
        </p:nvSpPr>
        <p:spPr>
          <a:xfrm>
            <a:off x="309309" y="45253"/>
            <a:ext cx="11582400" cy="634923"/>
          </a:xfrm>
          <a:prstGeom prst="rect">
            <a:avLst/>
          </a:prstGeom>
          <a:noFill/>
          <a:ln>
            <a:noFill/>
          </a:ln>
        </p:spPr>
        <p:txBody>
          <a:bodyPr spcFirstLastPara="1" wrap="square" lIns="0" tIns="0" rIns="0" bIns="0" anchor="b" anchorCtr="0">
            <a:noAutofit/>
          </a:bodyPr>
          <a:lstStyle>
            <a:lvl1pPr lvl="0" algn="l">
              <a:lnSpc>
                <a:spcPct val="1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610852" y="6543674"/>
            <a:ext cx="1162051" cy="257174"/>
          </a:xfrm>
          <a:prstGeom prst="rect">
            <a:avLst/>
          </a:prstGeom>
        </p:spPr>
      </p:pic>
      <p:sp>
        <p:nvSpPr>
          <p:cNvPr id="17" name="bg object 17"/>
          <p:cNvSpPr/>
          <p:nvPr/>
        </p:nvSpPr>
        <p:spPr>
          <a:xfrm>
            <a:off x="1" y="6457950"/>
            <a:ext cx="12192000"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endParaRPr sz="1239" dirty="0"/>
          </a:p>
        </p:txBody>
      </p:sp>
      <p:sp>
        <p:nvSpPr>
          <p:cNvPr id="2" name="Holder 2"/>
          <p:cNvSpPr>
            <a:spLocks noGrp="1"/>
          </p:cNvSpPr>
          <p:nvPr>
            <p:ph type="title"/>
          </p:nvPr>
        </p:nvSpPr>
        <p:spPr>
          <a:xfrm>
            <a:off x="223205" y="45724"/>
            <a:ext cx="10995026" cy="289631"/>
          </a:xfrm>
        </p:spPr>
        <p:txBody>
          <a:bodyPr lIns="0" tIns="0" rIns="0" bIns="0"/>
          <a:lstStyle>
            <a:lvl1pPr>
              <a:defRPr sz="1882" b="1" i="0">
                <a:solidFill>
                  <a:srgbClr val="3B485D"/>
                </a:solidFill>
                <a:latin typeface="Calibri"/>
                <a:cs typeface="Calibri"/>
              </a:defRPr>
            </a:lvl1pPr>
          </a:lstStyle>
          <a:p>
            <a:endParaRPr/>
          </a:p>
        </p:txBody>
      </p:sp>
      <p:sp>
        <p:nvSpPr>
          <p:cNvPr id="3" name="Holder 3"/>
          <p:cNvSpPr>
            <a:spLocks noGrp="1"/>
          </p:cNvSpPr>
          <p:nvPr>
            <p:ph type="body" idx="1"/>
          </p:nvPr>
        </p:nvSpPr>
        <p:spPr>
          <a:xfrm>
            <a:off x="187009" y="2341183"/>
            <a:ext cx="10847070" cy="168508"/>
          </a:xfrm>
        </p:spPr>
        <p:txBody>
          <a:bodyPr lIns="0" tIns="0" rIns="0" bIns="0"/>
          <a:lstStyle>
            <a:lvl1pPr>
              <a:defRPr sz="1095"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6" name="Holder 6"/>
          <p:cNvSpPr>
            <a:spLocks noGrp="1"/>
          </p:cNvSpPr>
          <p:nvPr>
            <p:ph type="sldNum" sz="quarter" idx="7"/>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308361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0610852" y="6543674"/>
            <a:ext cx="1162051" cy="257174"/>
          </a:xfrm>
          <a:prstGeom prst="rect">
            <a:avLst/>
          </a:prstGeom>
        </p:spPr>
      </p:pic>
      <p:sp>
        <p:nvSpPr>
          <p:cNvPr id="17" name="bg object 17"/>
          <p:cNvSpPr/>
          <p:nvPr/>
        </p:nvSpPr>
        <p:spPr>
          <a:xfrm>
            <a:off x="1" y="6457950"/>
            <a:ext cx="12192000"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endParaRPr sz="1239" dirty="0"/>
          </a:p>
        </p:txBody>
      </p:sp>
      <p:sp>
        <p:nvSpPr>
          <p:cNvPr id="18" name="bg object 18"/>
          <p:cNvSpPr/>
          <p:nvPr/>
        </p:nvSpPr>
        <p:spPr>
          <a:xfrm>
            <a:off x="1" y="752475"/>
            <a:ext cx="12192000"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endParaRPr sz="1239" dirty="0"/>
          </a:p>
        </p:txBody>
      </p:sp>
      <p:sp>
        <p:nvSpPr>
          <p:cNvPr id="19" name="bg object 19"/>
          <p:cNvSpPr/>
          <p:nvPr/>
        </p:nvSpPr>
        <p:spPr>
          <a:xfrm>
            <a:off x="298451" y="779781"/>
            <a:ext cx="4001770" cy="957579"/>
          </a:xfrm>
          <a:custGeom>
            <a:avLst/>
            <a:gdLst/>
            <a:ahLst/>
            <a:cxnLst/>
            <a:rect l="l" t="t" r="r" b="b"/>
            <a:pathLst>
              <a:path w="4001770" h="957580">
                <a:moveTo>
                  <a:pt x="6350" y="0"/>
                </a:moveTo>
                <a:lnTo>
                  <a:pt x="6350" y="957580"/>
                </a:lnTo>
              </a:path>
              <a:path w="4001770" h="957580">
                <a:moveTo>
                  <a:pt x="3994912" y="0"/>
                </a:moveTo>
                <a:lnTo>
                  <a:pt x="3994912" y="957580"/>
                </a:lnTo>
              </a:path>
              <a:path w="4001770" h="957580">
                <a:moveTo>
                  <a:pt x="0" y="6350"/>
                </a:moveTo>
                <a:lnTo>
                  <a:pt x="4001262" y="6350"/>
                </a:lnTo>
              </a:path>
            </a:pathLst>
          </a:custGeom>
          <a:ln w="12700">
            <a:solidFill>
              <a:srgbClr val="FFFFFF"/>
            </a:solidFill>
          </a:ln>
        </p:spPr>
        <p:txBody>
          <a:bodyPr wrap="square" lIns="0" tIns="0" rIns="0" bIns="0" rtlCol="0"/>
          <a:lstStyle/>
          <a:p>
            <a:endParaRPr sz="1239" dirty="0"/>
          </a:p>
        </p:txBody>
      </p:sp>
      <p:sp>
        <p:nvSpPr>
          <p:cNvPr id="2" name="Holder 2"/>
          <p:cNvSpPr>
            <a:spLocks noGrp="1"/>
          </p:cNvSpPr>
          <p:nvPr>
            <p:ph type="title"/>
          </p:nvPr>
        </p:nvSpPr>
        <p:spPr>
          <a:xfrm>
            <a:off x="223205" y="45724"/>
            <a:ext cx="10995026" cy="289631"/>
          </a:xfrm>
        </p:spPr>
        <p:txBody>
          <a:bodyPr lIns="0" tIns="0" rIns="0" bIns="0"/>
          <a:lstStyle>
            <a:lvl1pPr>
              <a:defRPr sz="1882" b="1" i="0">
                <a:solidFill>
                  <a:srgbClr val="3B485D"/>
                </a:solidFill>
                <a:latin typeface="Calibri"/>
                <a:cs typeface="Calibri"/>
              </a:defRPr>
            </a:lvl1pPr>
          </a:lstStyle>
          <a:p>
            <a:endParaRPr/>
          </a:p>
        </p:txBody>
      </p:sp>
      <p:sp>
        <p:nvSpPr>
          <p:cNvPr id="3" name="Holder 3"/>
          <p:cNvSpPr>
            <a:spLocks noGrp="1"/>
          </p:cNvSpPr>
          <p:nvPr>
            <p:ph sz="half" idx="2"/>
          </p:nvPr>
        </p:nvSpPr>
        <p:spPr>
          <a:xfrm>
            <a:off x="609601" y="1577339"/>
            <a:ext cx="5303520" cy="19236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3" y="1577339"/>
            <a:ext cx="5303520" cy="19236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7" name="Holder 7"/>
          <p:cNvSpPr>
            <a:spLocks noGrp="1"/>
          </p:cNvSpPr>
          <p:nvPr>
            <p:ph type="sldNum" sz="quarter" idx="7"/>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1436584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23205" y="45724"/>
            <a:ext cx="10995026" cy="289631"/>
          </a:xfrm>
        </p:spPr>
        <p:txBody>
          <a:bodyPr lIns="0" tIns="0" rIns="0" bIns="0"/>
          <a:lstStyle>
            <a:lvl1pPr>
              <a:defRPr sz="1882" b="1" i="0">
                <a:solidFill>
                  <a:srgbClr val="3B485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5" name="Holder 5"/>
          <p:cNvSpPr>
            <a:spLocks noGrp="1"/>
          </p:cNvSpPr>
          <p:nvPr>
            <p:ph type="sldNum" sz="quarter" idx="7"/>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414864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 y="3"/>
            <a:ext cx="5210175" cy="6858000"/>
          </a:xfrm>
          <a:custGeom>
            <a:avLst/>
            <a:gdLst/>
            <a:ahLst/>
            <a:cxnLst/>
            <a:rect l="l" t="t" r="r" b="b"/>
            <a:pathLst>
              <a:path w="5210175" h="6858000">
                <a:moveTo>
                  <a:pt x="0" y="6858000"/>
                </a:moveTo>
                <a:lnTo>
                  <a:pt x="5210175" y="6858000"/>
                </a:lnTo>
                <a:lnTo>
                  <a:pt x="5210175" y="0"/>
                </a:lnTo>
                <a:lnTo>
                  <a:pt x="0" y="0"/>
                </a:lnTo>
                <a:lnTo>
                  <a:pt x="0" y="6858000"/>
                </a:lnTo>
                <a:close/>
              </a:path>
            </a:pathLst>
          </a:custGeom>
          <a:solidFill>
            <a:srgbClr val="3B485D"/>
          </a:solidFill>
        </p:spPr>
        <p:txBody>
          <a:bodyPr wrap="square" lIns="0" tIns="0" rIns="0" bIns="0" rtlCol="0"/>
          <a:lstStyle/>
          <a:p>
            <a:endParaRPr sz="1239" dirty="0"/>
          </a:p>
        </p:txBody>
      </p:sp>
      <p:pic>
        <p:nvPicPr>
          <p:cNvPr id="17" name="bg object 17"/>
          <p:cNvPicPr/>
          <p:nvPr/>
        </p:nvPicPr>
        <p:blipFill>
          <a:blip r:embed="rId2" cstate="print"/>
          <a:stretch>
            <a:fillRect/>
          </a:stretch>
        </p:blipFill>
        <p:spPr>
          <a:xfrm>
            <a:off x="10610852" y="6543674"/>
            <a:ext cx="1162051" cy="257174"/>
          </a:xfrm>
          <a:prstGeom prst="rect">
            <a:avLst/>
          </a:prstGeom>
        </p:spPr>
      </p:pic>
      <p:sp>
        <p:nvSpPr>
          <p:cNvPr id="2" name="Holder 2"/>
          <p:cNvSpPr>
            <a:spLocks noGrp="1"/>
          </p:cNvSpPr>
          <p:nvPr>
            <p:ph type="ftr" sz="quarter" idx="5"/>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4" name="Holder 4"/>
          <p:cNvSpPr>
            <a:spLocks noGrp="1"/>
          </p:cNvSpPr>
          <p:nvPr>
            <p:ph type="sldNum" sz="quarter" idx="7"/>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29956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Defeault">
  <p:cSld name="Title Slide Defeault">
    <p:bg>
      <p:bgPr>
        <a:solidFill>
          <a:schemeClr val="dk2"/>
        </a:solidFill>
        <a:effectLst/>
      </p:bgPr>
    </p:bg>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l="49057" t="30328" b="18383"/>
          <a:stretch/>
        </p:blipFill>
        <p:spPr>
          <a:xfrm>
            <a:off x="4754880" y="-2"/>
            <a:ext cx="7502568" cy="6876195"/>
          </a:xfrm>
          <a:prstGeom prst="rect">
            <a:avLst/>
          </a:prstGeom>
          <a:noFill/>
          <a:ln>
            <a:noFill/>
          </a:ln>
        </p:spPr>
      </p:pic>
      <p:sp>
        <p:nvSpPr>
          <p:cNvPr id="17" name="Google Shape;17;p8"/>
          <p:cNvSpPr/>
          <p:nvPr/>
        </p:nvSpPr>
        <p:spPr>
          <a:xfrm>
            <a:off x="4645152" y="-500"/>
            <a:ext cx="5995852" cy="6885414"/>
          </a:xfrm>
          <a:prstGeom prst="rect">
            <a:avLst/>
          </a:prstGeom>
          <a:gradFill>
            <a:gsLst>
              <a:gs pos="0">
                <a:schemeClr val="dk2"/>
              </a:gs>
              <a:gs pos="100000">
                <a:srgbClr val="3C495D">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8" name="Google Shape;18;p8"/>
          <p:cNvSpPr txBox="1">
            <a:spLocks noGrp="1"/>
          </p:cNvSpPr>
          <p:nvPr>
            <p:ph type="subTitle" idx="1"/>
          </p:nvPr>
        </p:nvSpPr>
        <p:spPr>
          <a:xfrm>
            <a:off x="438150" y="5725555"/>
            <a:ext cx="7007678" cy="5896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600"/>
              <a:buNone/>
              <a:defRPr sz="2000">
                <a:solidFill>
                  <a:schemeClr val="lt1"/>
                </a:solidFill>
              </a:defRPr>
            </a:lvl1pPr>
            <a:lvl2pPr lvl="1" algn="ctr">
              <a:lnSpc>
                <a:spcPct val="90000"/>
              </a:lnSpc>
              <a:spcBef>
                <a:spcPts val="500"/>
              </a:spcBef>
              <a:spcAft>
                <a:spcPts val="0"/>
              </a:spcAft>
              <a:buSzPts val="2600"/>
              <a:buNone/>
              <a:defRPr sz="2000"/>
            </a:lvl2pPr>
            <a:lvl3pPr lvl="2" algn="ctr">
              <a:lnSpc>
                <a:spcPct val="90000"/>
              </a:lnSpc>
              <a:spcBef>
                <a:spcPts val="500"/>
              </a:spcBef>
              <a:spcAft>
                <a:spcPts val="0"/>
              </a:spcAft>
              <a:buSzPts val="2340"/>
              <a:buNone/>
              <a:defRPr sz="1800"/>
            </a:lvl3pPr>
            <a:lvl4pPr lvl="3" algn="ctr">
              <a:lnSpc>
                <a:spcPct val="90000"/>
              </a:lnSpc>
              <a:spcBef>
                <a:spcPts val="500"/>
              </a:spcBef>
              <a:spcAft>
                <a:spcPts val="0"/>
              </a:spcAft>
              <a:buSzPts val="2080"/>
              <a:buNone/>
              <a:defRPr sz="1600"/>
            </a:lvl4pPr>
            <a:lvl5pPr lvl="4" algn="ctr">
              <a:lnSpc>
                <a:spcPct val="90000"/>
              </a:lnSpc>
              <a:spcBef>
                <a:spcPts val="500"/>
              </a:spcBef>
              <a:spcAft>
                <a:spcPts val="0"/>
              </a:spcAft>
              <a:buSzPts val="20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
          <p:cNvSpPr txBox="1">
            <a:spLocks noGrp="1"/>
          </p:cNvSpPr>
          <p:nvPr>
            <p:ph type="title"/>
          </p:nvPr>
        </p:nvSpPr>
        <p:spPr>
          <a:xfrm>
            <a:off x="438149" y="4980606"/>
            <a:ext cx="7007679" cy="7267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8"/>
          <p:cNvPicPr preferRelativeResize="0"/>
          <p:nvPr/>
        </p:nvPicPr>
        <p:blipFill rotWithShape="1">
          <a:blip r:embed="rId3">
            <a:alphaModFix/>
          </a:blip>
          <a:srcRect/>
          <a:stretch/>
        </p:blipFill>
        <p:spPr>
          <a:xfrm>
            <a:off x="438149" y="842246"/>
            <a:ext cx="5070490" cy="1647807"/>
          </a:xfrm>
          <a:prstGeom prst="rect">
            <a:avLst/>
          </a:prstGeom>
          <a:noFill/>
          <a:ln>
            <a:noFill/>
          </a:ln>
        </p:spPr>
      </p:pic>
    </p:spTree>
    <p:extLst>
      <p:ext uri="{BB962C8B-B14F-4D97-AF65-F5344CB8AC3E}">
        <p14:creationId xmlns:p14="http://schemas.microsoft.com/office/powerpoint/2010/main" val="3923650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efault Content">
  <p:cSld name="Default Content">
    <p:bg>
      <p:bgPr>
        <a:solidFill>
          <a:schemeClr val="lt1"/>
        </a:solidFill>
        <a:effectLst/>
      </p:bgPr>
    </p:bg>
    <p:spTree>
      <p:nvGrpSpPr>
        <p:cNvPr id="1" name="Shape 21"/>
        <p:cNvGrpSpPr/>
        <p:nvPr/>
      </p:nvGrpSpPr>
      <p:grpSpPr>
        <a:xfrm>
          <a:off x="0" y="0"/>
          <a:ext cx="0" cy="0"/>
          <a:chOff x="0" y="0"/>
          <a:chExt cx="0" cy="0"/>
        </a:xfrm>
      </p:grpSpPr>
      <p:sp>
        <p:nvSpPr>
          <p:cNvPr id="22" name="Google Shape;22;p24"/>
          <p:cNvSpPr txBox="1">
            <a:spLocks noGrp="1"/>
          </p:cNvSpPr>
          <p:nvPr>
            <p:ph type="body" idx="1"/>
          </p:nvPr>
        </p:nvSpPr>
        <p:spPr>
          <a:xfrm>
            <a:off x="304800" y="904877"/>
            <a:ext cx="11582400" cy="5204492"/>
          </a:xfrm>
          <a:prstGeom prst="rect">
            <a:avLst/>
          </a:prstGeom>
          <a:noFill/>
          <a:ln>
            <a:noFill/>
          </a:ln>
        </p:spPr>
        <p:txBody>
          <a:bodyPr spcFirstLastPara="1" wrap="square" lIns="91425" tIns="45700" rIns="91425" bIns="45700" anchor="t" anchorCtr="0">
            <a:normAutofit/>
          </a:bodyPr>
          <a:lstStyle>
            <a:lvl1pPr marL="457200" lvl="0" indent="-339725" algn="just">
              <a:lnSpc>
                <a:spcPct val="100000"/>
              </a:lnSpc>
              <a:spcBef>
                <a:spcPts val="300"/>
              </a:spcBef>
              <a:spcAft>
                <a:spcPts val="0"/>
              </a:spcAft>
              <a:buSzPts val="1750"/>
              <a:buChar char="■"/>
              <a:defRPr b="0"/>
            </a:lvl1pPr>
            <a:lvl2pPr marL="914400" lvl="1" indent="-377190" algn="l">
              <a:lnSpc>
                <a:spcPct val="90000"/>
              </a:lnSpc>
              <a:spcBef>
                <a:spcPts val="500"/>
              </a:spcBef>
              <a:spcAft>
                <a:spcPts val="0"/>
              </a:spcAft>
              <a:buSzPts val="2340"/>
              <a:buChar char="—"/>
              <a:defRPr/>
            </a:lvl2pPr>
            <a:lvl3pPr marL="1371600" lvl="2" indent="-342900" algn="l">
              <a:lnSpc>
                <a:spcPct val="90000"/>
              </a:lnSpc>
              <a:spcBef>
                <a:spcPts val="500"/>
              </a:spcBef>
              <a:spcAft>
                <a:spcPts val="0"/>
              </a:spcAft>
              <a:buSzPts val="1800"/>
              <a:buChar char="●"/>
              <a:defRPr/>
            </a:lvl3pPr>
            <a:lvl4pPr marL="1828800" lvl="3" indent="-377189" algn="l">
              <a:lnSpc>
                <a:spcPct val="90000"/>
              </a:lnSpc>
              <a:spcBef>
                <a:spcPts val="500"/>
              </a:spcBef>
              <a:spcAft>
                <a:spcPts val="0"/>
              </a:spcAft>
              <a:buSzPts val="2340"/>
              <a:buChar char="▪"/>
              <a:defRPr/>
            </a:lvl4pPr>
            <a:lvl5pPr marL="2286000" lvl="4" indent="-377189" algn="l">
              <a:lnSpc>
                <a:spcPct val="90000"/>
              </a:lnSpc>
              <a:spcBef>
                <a:spcPts val="500"/>
              </a:spcBef>
              <a:spcAft>
                <a:spcPts val="0"/>
              </a:spcAft>
              <a:buSzPts val="23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4"/>
          <p:cNvSpPr txBox="1">
            <a:spLocks noGrp="1"/>
          </p:cNvSpPr>
          <p:nvPr>
            <p:ph type="title"/>
          </p:nvPr>
        </p:nvSpPr>
        <p:spPr>
          <a:xfrm>
            <a:off x="309309" y="45253"/>
            <a:ext cx="11582400" cy="63492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2"/>
              </a:buClr>
              <a:buSzPts val="2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34473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fault Blue Content">
  <p:cSld name="Default Blue Content">
    <p:bg>
      <p:bgPr>
        <a:solidFill>
          <a:srgbClr val="3C495D"/>
        </a:solidFill>
        <a:effectLst/>
      </p:bgPr>
    </p:bg>
    <p:spTree>
      <p:nvGrpSpPr>
        <p:cNvPr id="1" name="Shape 24"/>
        <p:cNvGrpSpPr/>
        <p:nvPr/>
      </p:nvGrpSpPr>
      <p:grpSpPr>
        <a:xfrm>
          <a:off x="0" y="0"/>
          <a:ext cx="0" cy="0"/>
          <a:chOff x="0" y="0"/>
          <a:chExt cx="0" cy="0"/>
        </a:xfrm>
      </p:grpSpPr>
      <p:sp>
        <p:nvSpPr>
          <p:cNvPr id="25" name="Google Shape;25;p25"/>
          <p:cNvSpPr txBox="1">
            <a:spLocks noGrp="1"/>
          </p:cNvSpPr>
          <p:nvPr>
            <p:ph type="body" idx="1"/>
          </p:nvPr>
        </p:nvSpPr>
        <p:spPr>
          <a:xfrm>
            <a:off x="304800" y="904877"/>
            <a:ext cx="11582400" cy="5204492"/>
          </a:xfrm>
          <a:prstGeom prst="rect">
            <a:avLst/>
          </a:prstGeom>
          <a:noFill/>
          <a:ln>
            <a:noFill/>
          </a:ln>
        </p:spPr>
        <p:txBody>
          <a:bodyPr spcFirstLastPara="1" wrap="square" lIns="91425" tIns="45700" rIns="91425" bIns="45700" anchor="t" anchorCtr="0">
            <a:normAutofit/>
          </a:bodyPr>
          <a:lstStyle>
            <a:lvl1pPr marL="457200" lvl="0" indent="-339725" algn="just">
              <a:lnSpc>
                <a:spcPct val="100000"/>
              </a:lnSpc>
              <a:spcBef>
                <a:spcPts val="300"/>
              </a:spcBef>
              <a:spcAft>
                <a:spcPts val="0"/>
              </a:spcAft>
              <a:buSzPts val="1750"/>
              <a:buChar char="■"/>
              <a:defRPr b="0"/>
            </a:lvl1pPr>
            <a:lvl2pPr marL="914400" lvl="1" indent="-377190" algn="l">
              <a:lnSpc>
                <a:spcPct val="90000"/>
              </a:lnSpc>
              <a:spcBef>
                <a:spcPts val="500"/>
              </a:spcBef>
              <a:spcAft>
                <a:spcPts val="0"/>
              </a:spcAft>
              <a:buSzPts val="2340"/>
              <a:buChar char="—"/>
              <a:defRPr/>
            </a:lvl2pPr>
            <a:lvl3pPr marL="1371600" lvl="2" indent="-342900" algn="l">
              <a:lnSpc>
                <a:spcPct val="90000"/>
              </a:lnSpc>
              <a:spcBef>
                <a:spcPts val="500"/>
              </a:spcBef>
              <a:spcAft>
                <a:spcPts val="0"/>
              </a:spcAft>
              <a:buSzPts val="1800"/>
              <a:buChar char="●"/>
              <a:defRPr/>
            </a:lvl3pPr>
            <a:lvl4pPr marL="1828800" lvl="3" indent="-377189" algn="l">
              <a:lnSpc>
                <a:spcPct val="90000"/>
              </a:lnSpc>
              <a:spcBef>
                <a:spcPts val="500"/>
              </a:spcBef>
              <a:spcAft>
                <a:spcPts val="0"/>
              </a:spcAft>
              <a:buSzPts val="2340"/>
              <a:buChar char="▪"/>
              <a:defRPr/>
            </a:lvl4pPr>
            <a:lvl5pPr marL="2286000" lvl="4" indent="-377189" algn="l">
              <a:lnSpc>
                <a:spcPct val="90000"/>
              </a:lnSpc>
              <a:spcBef>
                <a:spcPts val="500"/>
              </a:spcBef>
              <a:spcAft>
                <a:spcPts val="0"/>
              </a:spcAft>
              <a:buSzPts val="23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5"/>
          <p:cNvSpPr txBox="1">
            <a:spLocks noGrp="1"/>
          </p:cNvSpPr>
          <p:nvPr>
            <p:ph type="title"/>
          </p:nvPr>
        </p:nvSpPr>
        <p:spPr>
          <a:xfrm>
            <a:off x="309309" y="45253"/>
            <a:ext cx="11582400" cy="634923"/>
          </a:xfrm>
          <a:prstGeom prst="rect">
            <a:avLst/>
          </a:prstGeom>
          <a:noFill/>
          <a:ln>
            <a:noFill/>
          </a:ln>
        </p:spPr>
        <p:txBody>
          <a:bodyPr spcFirstLastPara="1" wrap="square" lIns="0" tIns="0" rIns="91425" bIns="0" anchor="b" anchorCtr="0">
            <a:noAutofit/>
          </a:bodyPr>
          <a:lstStyle>
            <a:lvl1pPr lvl="0" algn="l">
              <a:lnSpc>
                <a:spcPct val="100000"/>
              </a:lnSpc>
              <a:spcBef>
                <a:spcPts val="0"/>
              </a:spcBef>
              <a:spcAft>
                <a:spcPts val="0"/>
              </a:spcAft>
              <a:buClr>
                <a:schemeClr val="lt1"/>
              </a:buClr>
              <a:buSzPts val="2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64703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Option 2">
  <p:cSld name="Title Slide Option 2">
    <p:bg>
      <p:bgPr>
        <a:solidFill>
          <a:schemeClr val="dk2"/>
        </a:solidFill>
        <a:effectLst/>
      </p:bgPr>
    </p:bg>
    <p:spTree>
      <p:nvGrpSpPr>
        <p:cNvPr id="1" name="Shape 27"/>
        <p:cNvGrpSpPr/>
        <p:nvPr/>
      </p:nvGrpSpPr>
      <p:grpSpPr>
        <a:xfrm>
          <a:off x="0" y="0"/>
          <a:ext cx="0" cy="0"/>
          <a:chOff x="0" y="0"/>
          <a:chExt cx="0" cy="0"/>
        </a:xfrm>
      </p:grpSpPr>
      <p:pic>
        <p:nvPicPr>
          <p:cNvPr id="28" name="Google Shape;28;p13"/>
          <p:cNvPicPr preferRelativeResize="0"/>
          <p:nvPr/>
        </p:nvPicPr>
        <p:blipFill rotWithShape="1">
          <a:blip r:embed="rId2">
            <a:alphaModFix/>
          </a:blip>
          <a:srcRect/>
          <a:stretch/>
        </p:blipFill>
        <p:spPr>
          <a:xfrm>
            <a:off x="4648198" y="-9195"/>
            <a:ext cx="7543801" cy="6867195"/>
          </a:xfrm>
          <a:prstGeom prst="rect">
            <a:avLst/>
          </a:prstGeom>
          <a:noFill/>
          <a:ln>
            <a:noFill/>
          </a:ln>
        </p:spPr>
      </p:pic>
      <p:sp>
        <p:nvSpPr>
          <p:cNvPr id="29" name="Google Shape;29;p13"/>
          <p:cNvSpPr/>
          <p:nvPr/>
        </p:nvSpPr>
        <p:spPr>
          <a:xfrm>
            <a:off x="4648198" y="0"/>
            <a:ext cx="6702289" cy="6885414"/>
          </a:xfrm>
          <a:prstGeom prst="rect">
            <a:avLst/>
          </a:prstGeom>
          <a:gradFill>
            <a:gsLst>
              <a:gs pos="0">
                <a:schemeClr val="dk2"/>
              </a:gs>
              <a:gs pos="100000">
                <a:srgbClr val="3C495D">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30" name="Google Shape;30;p13"/>
          <p:cNvSpPr txBox="1">
            <a:spLocks noGrp="1"/>
          </p:cNvSpPr>
          <p:nvPr>
            <p:ph type="subTitle" idx="1"/>
          </p:nvPr>
        </p:nvSpPr>
        <p:spPr>
          <a:xfrm>
            <a:off x="438150" y="5725555"/>
            <a:ext cx="7007678" cy="58964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SzPts val="2600"/>
              <a:buNone/>
              <a:defRPr sz="2000">
                <a:solidFill>
                  <a:schemeClr val="lt1"/>
                </a:solidFill>
              </a:defRPr>
            </a:lvl1pPr>
            <a:lvl2pPr lvl="1" algn="ctr">
              <a:lnSpc>
                <a:spcPct val="90000"/>
              </a:lnSpc>
              <a:spcBef>
                <a:spcPts val="500"/>
              </a:spcBef>
              <a:spcAft>
                <a:spcPts val="0"/>
              </a:spcAft>
              <a:buSzPts val="2600"/>
              <a:buNone/>
              <a:defRPr sz="2000"/>
            </a:lvl2pPr>
            <a:lvl3pPr lvl="2" algn="ctr">
              <a:lnSpc>
                <a:spcPct val="90000"/>
              </a:lnSpc>
              <a:spcBef>
                <a:spcPts val="500"/>
              </a:spcBef>
              <a:spcAft>
                <a:spcPts val="0"/>
              </a:spcAft>
              <a:buSzPts val="2340"/>
              <a:buNone/>
              <a:defRPr sz="1800"/>
            </a:lvl3pPr>
            <a:lvl4pPr lvl="3" algn="ctr">
              <a:lnSpc>
                <a:spcPct val="90000"/>
              </a:lnSpc>
              <a:spcBef>
                <a:spcPts val="500"/>
              </a:spcBef>
              <a:spcAft>
                <a:spcPts val="0"/>
              </a:spcAft>
              <a:buSzPts val="2080"/>
              <a:buNone/>
              <a:defRPr sz="1600"/>
            </a:lvl4pPr>
            <a:lvl5pPr lvl="4" algn="ctr">
              <a:lnSpc>
                <a:spcPct val="90000"/>
              </a:lnSpc>
              <a:spcBef>
                <a:spcPts val="500"/>
              </a:spcBef>
              <a:spcAft>
                <a:spcPts val="0"/>
              </a:spcAft>
              <a:buSzPts val="20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13"/>
          <p:cNvSpPr txBox="1">
            <a:spLocks noGrp="1"/>
          </p:cNvSpPr>
          <p:nvPr>
            <p:ph type="title"/>
          </p:nvPr>
        </p:nvSpPr>
        <p:spPr>
          <a:xfrm>
            <a:off x="438149" y="4980606"/>
            <a:ext cx="7007679" cy="7267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2800"/>
              <a:buFont typeface="Calibri"/>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 name="Google Shape;32;p13"/>
          <p:cNvPicPr preferRelativeResize="0"/>
          <p:nvPr/>
        </p:nvPicPr>
        <p:blipFill rotWithShape="1">
          <a:blip r:embed="rId3">
            <a:alphaModFix/>
          </a:blip>
          <a:srcRect/>
          <a:stretch/>
        </p:blipFill>
        <p:spPr>
          <a:xfrm>
            <a:off x="438149" y="837898"/>
            <a:ext cx="5070490" cy="1647807"/>
          </a:xfrm>
          <a:prstGeom prst="rect">
            <a:avLst/>
          </a:prstGeom>
          <a:noFill/>
          <a:ln>
            <a:noFill/>
          </a:ln>
        </p:spPr>
      </p:pic>
    </p:spTree>
    <p:extLst>
      <p:ext uri="{BB962C8B-B14F-4D97-AF65-F5344CB8AC3E}">
        <p14:creationId xmlns:p14="http://schemas.microsoft.com/office/powerpoint/2010/main" val="20611365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85"/>
        <p:cNvGrpSpPr/>
        <p:nvPr/>
      </p:nvGrpSpPr>
      <p:grpSpPr>
        <a:xfrm>
          <a:off x="0" y="0"/>
          <a:ext cx="0" cy="0"/>
          <a:chOff x="0" y="0"/>
          <a:chExt cx="0" cy="0"/>
        </a:xfrm>
      </p:grpSpPr>
      <p:sp>
        <p:nvSpPr>
          <p:cNvPr id="86" name="Google Shape;86;p7"/>
          <p:cNvSpPr/>
          <p:nvPr/>
        </p:nvSpPr>
        <p:spPr>
          <a:xfrm>
            <a:off x="1" y="0"/>
            <a:ext cx="12192000" cy="6858000"/>
          </a:xfrm>
          <a:prstGeom prst="rect">
            <a:avLst/>
          </a:prstGeom>
          <a:solidFill>
            <a:schemeClr val="lt2"/>
          </a:solidFill>
          <a:ln>
            <a:noFill/>
          </a:ln>
        </p:spPr>
        <p:txBody>
          <a:bodyPr spcFirstLastPara="1" wrap="square" lIns="89315" tIns="44642" rIns="89315" bIns="44642" anchor="ctr" anchorCtr="0">
            <a:noAutofit/>
          </a:bodyPr>
          <a:lstStyle/>
          <a:p>
            <a:pPr marL="0" marR="0" lvl="0" indent="0" algn="ctr" rtl="0">
              <a:lnSpc>
                <a:spcPct val="90000"/>
              </a:lnSpc>
              <a:spcBef>
                <a:spcPts val="0"/>
              </a:spcBef>
              <a:spcAft>
                <a:spcPts val="0"/>
              </a:spcAft>
              <a:buNone/>
            </a:pPr>
            <a:endParaRPr sz="1824" dirty="0">
              <a:solidFill>
                <a:schemeClr val="dk1"/>
              </a:solidFill>
              <a:latin typeface="Calibri"/>
              <a:ea typeface="Calibri"/>
              <a:cs typeface="Calibri"/>
              <a:sym typeface="Calibri"/>
            </a:endParaRPr>
          </a:p>
        </p:txBody>
      </p:sp>
      <p:sp>
        <p:nvSpPr>
          <p:cNvPr id="87" name="Google Shape;87;p7"/>
          <p:cNvSpPr txBox="1">
            <a:spLocks noGrp="1"/>
          </p:cNvSpPr>
          <p:nvPr>
            <p:ph type="title"/>
          </p:nvPr>
        </p:nvSpPr>
        <p:spPr>
          <a:xfrm>
            <a:off x="504553" y="2430167"/>
            <a:ext cx="1832800" cy="14828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7200"/>
              <a:buFont typeface="Poppins"/>
              <a:buNone/>
              <a:defRPr sz="9378">
                <a:solidFill>
                  <a:schemeClr val="accen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88" name="Google Shape;88;p7"/>
          <p:cNvSpPr txBox="1">
            <a:spLocks noGrp="1"/>
          </p:cNvSpPr>
          <p:nvPr>
            <p:ph type="title" idx="2"/>
          </p:nvPr>
        </p:nvSpPr>
        <p:spPr>
          <a:xfrm>
            <a:off x="545772" y="3716624"/>
            <a:ext cx="3964400" cy="481029"/>
          </a:xfrm>
          <a:prstGeom prst="rect">
            <a:avLst/>
          </a:prstGeom>
        </p:spPr>
        <p:txBody>
          <a:bodyPr spcFirstLastPara="1" wrap="square" lIns="0" tIns="0" rIns="0" bIns="0" anchor="t" anchorCtr="0">
            <a:spAutoFit/>
          </a:bodyPr>
          <a:lstStyle>
            <a:lvl1pPr lvl="0" rtl="0">
              <a:spcBef>
                <a:spcPts val="0"/>
              </a:spcBef>
              <a:spcAft>
                <a:spcPts val="0"/>
              </a:spcAft>
              <a:buClr>
                <a:schemeClr val="dk2"/>
              </a:buClr>
              <a:buSzPts val="2400"/>
              <a:buFont typeface="Poppins"/>
              <a:buNone/>
              <a:defRPr sz="3126">
                <a:solidFill>
                  <a:schemeClr val="dk2"/>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sp>
        <p:nvSpPr>
          <p:cNvPr id="89" name="Google Shape;89;p7"/>
          <p:cNvSpPr/>
          <p:nvPr/>
        </p:nvSpPr>
        <p:spPr>
          <a:xfrm rot="10800000" flipH="1">
            <a:off x="8340000" y="2"/>
            <a:ext cx="3851608"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89315" tIns="44642" rIns="89315" bIns="44642" anchor="ctr" anchorCtr="0">
            <a:noAutofit/>
          </a:bodyPr>
          <a:lstStyle/>
          <a:p>
            <a:pPr marL="0" marR="0" lvl="0" indent="0" algn="ctr" rtl="0">
              <a:lnSpc>
                <a:spcPct val="90000"/>
              </a:lnSpc>
              <a:spcBef>
                <a:spcPts val="0"/>
              </a:spcBef>
              <a:spcAft>
                <a:spcPts val="0"/>
              </a:spcAft>
              <a:buNone/>
            </a:pPr>
            <a:endParaRPr sz="1824"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7654854"/>
      </p:ext>
    </p:extLst>
  </p:cSld>
  <p:clrMapOvr>
    <a:masterClrMapping/>
  </p:clrMapOvr>
  <p:extLst>
    <p:ext uri="{DCECCB84-F9BA-43D5-87BE-67443E8EF086}">
      <p15:sldGuideLst xmlns:p15="http://schemas.microsoft.com/office/powerpoint/2012/main">
        <p15:guide id="1" pos="336">
          <p15:clr>
            <a:srgbClr val="FA7B17"/>
          </p15:clr>
        </p15:guide>
        <p15:guide id="2" pos="7147">
          <p15:clr>
            <a:srgbClr val="FA7B17"/>
          </p15:clr>
        </p15:guide>
        <p15:guide id="3" orient="horz" pos="383">
          <p15:clr>
            <a:srgbClr val="FA7B17"/>
          </p15:clr>
        </p15:guide>
        <p15:guide id="4" orient="horz" pos="392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hank You">
  <p:cSld name="Thank You">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4528067" y="1422400"/>
            <a:ext cx="6197600" cy="1482800"/>
          </a:xfrm>
          <a:prstGeom prst="rect">
            <a:avLst/>
          </a:prstGeom>
        </p:spPr>
        <p:txBody>
          <a:bodyPr spcFirstLastPara="1" wrap="square" lIns="0" tIns="0" rIns="0" bIns="0" anchor="t" anchorCtr="0">
            <a:normAutofit/>
          </a:bodyPr>
          <a:lstStyle>
            <a:lvl1pPr lvl="0" rtl="0">
              <a:spcBef>
                <a:spcPts val="0"/>
              </a:spcBef>
              <a:spcAft>
                <a:spcPts val="0"/>
              </a:spcAft>
              <a:buClr>
                <a:schemeClr val="lt1"/>
              </a:buClr>
              <a:buSzPts val="6400"/>
              <a:buFont typeface="Poppins"/>
              <a:buNone/>
              <a:defRPr sz="8336">
                <a:solidFill>
                  <a:schemeClr val="lt1"/>
                </a:solidFill>
                <a:latin typeface="Poppins"/>
                <a:ea typeface="Poppins"/>
                <a:cs typeface="Poppins"/>
                <a:sym typeface="Poppins"/>
              </a:defRPr>
            </a:lvl1pPr>
            <a:lvl2pPr lvl="1" rtl="0">
              <a:spcBef>
                <a:spcPts val="0"/>
              </a:spcBef>
              <a:spcAft>
                <a:spcPts val="0"/>
              </a:spcAft>
              <a:buSzPts val="1100"/>
              <a:buNone/>
              <a:defRPr>
                <a:latin typeface="Calibri"/>
                <a:ea typeface="Calibri"/>
                <a:cs typeface="Calibri"/>
                <a:sym typeface="Calibri"/>
              </a:defRPr>
            </a:lvl2pPr>
            <a:lvl3pPr lvl="2" rtl="0">
              <a:spcBef>
                <a:spcPts val="0"/>
              </a:spcBef>
              <a:spcAft>
                <a:spcPts val="0"/>
              </a:spcAft>
              <a:buSzPts val="1100"/>
              <a:buNone/>
              <a:defRPr>
                <a:latin typeface="Calibri"/>
                <a:ea typeface="Calibri"/>
                <a:cs typeface="Calibri"/>
                <a:sym typeface="Calibri"/>
              </a:defRPr>
            </a:lvl3pPr>
            <a:lvl4pPr lvl="3" rtl="0">
              <a:spcBef>
                <a:spcPts val="0"/>
              </a:spcBef>
              <a:spcAft>
                <a:spcPts val="0"/>
              </a:spcAft>
              <a:buSzPts val="1100"/>
              <a:buNone/>
              <a:defRPr>
                <a:latin typeface="Calibri"/>
                <a:ea typeface="Calibri"/>
                <a:cs typeface="Calibri"/>
                <a:sym typeface="Calibri"/>
              </a:defRPr>
            </a:lvl4pPr>
            <a:lvl5pPr lvl="4" rtl="0">
              <a:spcBef>
                <a:spcPts val="0"/>
              </a:spcBef>
              <a:spcAft>
                <a:spcPts val="0"/>
              </a:spcAft>
              <a:buSzPts val="1100"/>
              <a:buNone/>
              <a:defRPr>
                <a:latin typeface="Calibri"/>
                <a:ea typeface="Calibri"/>
                <a:cs typeface="Calibri"/>
                <a:sym typeface="Calibri"/>
              </a:defRPr>
            </a:lvl5pPr>
            <a:lvl6pPr lvl="5" rtl="0">
              <a:spcBef>
                <a:spcPts val="0"/>
              </a:spcBef>
              <a:spcAft>
                <a:spcPts val="0"/>
              </a:spcAft>
              <a:buSzPts val="1100"/>
              <a:buNone/>
              <a:defRPr>
                <a:latin typeface="Calibri"/>
                <a:ea typeface="Calibri"/>
                <a:cs typeface="Calibri"/>
                <a:sym typeface="Calibri"/>
              </a:defRPr>
            </a:lvl6pPr>
            <a:lvl7pPr lvl="6" rtl="0">
              <a:spcBef>
                <a:spcPts val="0"/>
              </a:spcBef>
              <a:spcAft>
                <a:spcPts val="0"/>
              </a:spcAft>
              <a:buSzPts val="1100"/>
              <a:buNone/>
              <a:defRPr>
                <a:latin typeface="Calibri"/>
                <a:ea typeface="Calibri"/>
                <a:cs typeface="Calibri"/>
                <a:sym typeface="Calibri"/>
              </a:defRPr>
            </a:lvl7pPr>
            <a:lvl8pPr lvl="7" rtl="0">
              <a:spcBef>
                <a:spcPts val="0"/>
              </a:spcBef>
              <a:spcAft>
                <a:spcPts val="0"/>
              </a:spcAft>
              <a:buSzPts val="1100"/>
              <a:buNone/>
              <a:defRPr>
                <a:latin typeface="Calibri"/>
                <a:ea typeface="Calibri"/>
                <a:cs typeface="Calibri"/>
                <a:sym typeface="Calibri"/>
              </a:defRPr>
            </a:lvl8pPr>
            <a:lvl9pPr lvl="8" rtl="0">
              <a:spcBef>
                <a:spcPts val="0"/>
              </a:spcBef>
              <a:spcAft>
                <a:spcPts val="0"/>
              </a:spcAft>
              <a:buSzPts val="1100"/>
              <a:buNone/>
              <a:defRPr>
                <a:latin typeface="Calibri"/>
                <a:ea typeface="Calibri"/>
                <a:cs typeface="Calibri"/>
                <a:sym typeface="Calibri"/>
              </a:defRPr>
            </a:lvl9pPr>
          </a:lstStyle>
          <a:p>
            <a:endParaRPr/>
          </a:p>
        </p:txBody>
      </p:sp>
      <p:grpSp>
        <p:nvGrpSpPr>
          <p:cNvPr id="55" name="Google Shape;55;p5"/>
          <p:cNvGrpSpPr/>
          <p:nvPr/>
        </p:nvGrpSpPr>
        <p:grpSpPr>
          <a:xfrm rot="10800000">
            <a:off x="11180968" y="5860501"/>
            <a:ext cx="1011044" cy="1014501"/>
            <a:chOff x="1" y="1"/>
            <a:chExt cx="758283" cy="760876"/>
          </a:xfrm>
        </p:grpSpPr>
        <p:sp>
          <p:nvSpPr>
            <p:cNvPr id="56" name="Google Shape;56;p5"/>
            <p:cNvSpPr/>
            <p:nvPr/>
          </p:nvSpPr>
          <p:spPr>
            <a:xfrm>
              <a:off x="1" y="1"/>
              <a:ext cx="758283" cy="760876"/>
            </a:xfrm>
            <a:custGeom>
              <a:avLst/>
              <a:gdLst/>
              <a:ahLst/>
              <a:cxnLst/>
              <a:rect l="l" t="t" r="r" b="b"/>
              <a:pathLst>
                <a:path w="1011044" h="1014501" extrusionOk="0">
                  <a:moveTo>
                    <a:pt x="195109" y="993405"/>
                  </a:moveTo>
                  <a:lnTo>
                    <a:pt x="200634" y="994520"/>
                  </a:lnTo>
                  <a:lnTo>
                    <a:pt x="183296" y="997616"/>
                  </a:lnTo>
                  <a:lnTo>
                    <a:pt x="187163" y="995009"/>
                  </a:lnTo>
                  <a:cubicBezTo>
                    <a:pt x="189606" y="993976"/>
                    <a:pt x="192291" y="993405"/>
                    <a:pt x="195109" y="993405"/>
                  </a:cubicBezTo>
                  <a:close/>
                  <a:moveTo>
                    <a:pt x="146332" y="993405"/>
                  </a:moveTo>
                  <a:cubicBezTo>
                    <a:pt x="151969" y="993405"/>
                    <a:pt x="157072" y="995690"/>
                    <a:pt x="160766" y="999383"/>
                  </a:cubicBezTo>
                  <a:lnTo>
                    <a:pt x="161636" y="1001484"/>
                  </a:lnTo>
                  <a:lnTo>
                    <a:pt x="153987" y="1002850"/>
                  </a:lnTo>
                  <a:lnTo>
                    <a:pt x="129155" y="1006006"/>
                  </a:lnTo>
                  <a:lnTo>
                    <a:pt x="131898" y="999383"/>
                  </a:lnTo>
                  <a:cubicBezTo>
                    <a:pt x="135592" y="995690"/>
                    <a:pt x="140695" y="993405"/>
                    <a:pt x="146332" y="993405"/>
                  </a:cubicBezTo>
                  <a:close/>
                  <a:moveTo>
                    <a:pt x="97555" y="993405"/>
                  </a:moveTo>
                  <a:cubicBezTo>
                    <a:pt x="103192" y="993405"/>
                    <a:pt x="108295" y="995690"/>
                    <a:pt x="111989" y="999383"/>
                  </a:cubicBezTo>
                  <a:lnTo>
                    <a:pt x="115453" y="1007747"/>
                  </a:lnTo>
                  <a:lnTo>
                    <a:pt x="103384" y="1009281"/>
                  </a:lnTo>
                  <a:lnTo>
                    <a:pt x="78229" y="1011193"/>
                  </a:lnTo>
                  <a:lnTo>
                    <a:pt x="83121" y="999383"/>
                  </a:lnTo>
                  <a:cubicBezTo>
                    <a:pt x="86815" y="995690"/>
                    <a:pt x="91918" y="993405"/>
                    <a:pt x="97555" y="993405"/>
                  </a:cubicBezTo>
                  <a:close/>
                  <a:moveTo>
                    <a:pt x="48778" y="993405"/>
                  </a:moveTo>
                  <a:cubicBezTo>
                    <a:pt x="54415" y="993405"/>
                    <a:pt x="59518" y="995690"/>
                    <a:pt x="63212" y="999383"/>
                  </a:cubicBezTo>
                  <a:lnTo>
                    <a:pt x="68413" y="1011940"/>
                  </a:lnTo>
                  <a:lnTo>
                    <a:pt x="52033" y="1013185"/>
                  </a:lnTo>
                  <a:lnTo>
                    <a:pt x="28379" y="1013783"/>
                  </a:lnTo>
                  <a:lnTo>
                    <a:pt x="34344" y="999383"/>
                  </a:lnTo>
                  <a:cubicBezTo>
                    <a:pt x="38038" y="995690"/>
                    <a:pt x="43141" y="993405"/>
                    <a:pt x="48778" y="993405"/>
                  </a:cubicBezTo>
                  <a:close/>
                  <a:moveTo>
                    <a:pt x="2" y="993405"/>
                  </a:moveTo>
                  <a:cubicBezTo>
                    <a:pt x="11275" y="993405"/>
                    <a:pt x="20414" y="1002544"/>
                    <a:pt x="20414" y="1013818"/>
                  </a:cubicBezTo>
                  <a:lnTo>
                    <a:pt x="20344" y="1013987"/>
                  </a:lnTo>
                  <a:lnTo>
                    <a:pt x="0" y="1014501"/>
                  </a:lnTo>
                  <a:lnTo>
                    <a:pt x="0" y="993406"/>
                  </a:lnTo>
                  <a:close/>
                  <a:moveTo>
                    <a:pt x="341440" y="939317"/>
                  </a:moveTo>
                  <a:cubicBezTo>
                    <a:pt x="347077" y="939317"/>
                    <a:pt x="352180" y="941602"/>
                    <a:pt x="355875" y="945296"/>
                  </a:cubicBezTo>
                  <a:lnTo>
                    <a:pt x="357150" y="948375"/>
                  </a:lnTo>
                  <a:lnTo>
                    <a:pt x="321699" y="961350"/>
                  </a:lnTo>
                  <a:lnTo>
                    <a:pt x="321028" y="959730"/>
                  </a:lnTo>
                  <a:cubicBezTo>
                    <a:pt x="321028" y="948456"/>
                    <a:pt x="330166" y="939317"/>
                    <a:pt x="341440" y="939317"/>
                  </a:cubicBezTo>
                  <a:close/>
                  <a:moveTo>
                    <a:pt x="292663" y="939317"/>
                  </a:moveTo>
                  <a:cubicBezTo>
                    <a:pt x="303937" y="939317"/>
                    <a:pt x="313076" y="948456"/>
                    <a:pt x="313076" y="959730"/>
                  </a:cubicBezTo>
                  <a:lnTo>
                    <a:pt x="310744" y="965360"/>
                  </a:lnTo>
                  <a:lnTo>
                    <a:pt x="300683" y="969042"/>
                  </a:lnTo>
                  <a:lnTo>
                    <a:pt x="279538" y="975046"/>
                  </a:lnTo>
                  <a:lnTo>
                    <a:pt x="278229" y="974164"/>
                  </a:lnTo>
                  <a:cubicBezTo>
                    <a:pt x="274535" y="970470"/>
                    <a:pt x="272251" y="965367"/>
                    <a:pt x="272251" y="959730"/>
                  </a:cubicBezTo>
                  <a:cubicBezTo>
                    <a:pt x="272251" y="948456"/>
                    <a:pt x="281389" y="939317"/>
                    <a:pt x="292663" y="939317"/>
                  </a:cubicBezTo>
                  <a:close/>
                  <a:moveTo>
                    <a:pt x="243886" y="939317"/>
                  </a:moveTo>
                  <a:cubicBezTo>
                    <a:pt x="255160" y="939317"/>
                    <a:pt x="264299" y="948456"/>
                    <a:pt x="264299" y="959730"/>
                  </a:cubicBezTo>
                  <a:cubicBezTo>
                    <a:pt x="264299" y="971004"/>
                    <a:pt x="255160" y="980143"/>
                    <a:pt x="243886" y="980143"/>
                  </a:cubicBezTo>
                  <a:cubicBezTo>
                    <a:pt x="232612" y="980143"/>
                    <a:pt x="223473" y="971004"/>
                    <a:pt x="223473" y="959730"/>
                  </a:cubicBezTo>
                  <a:cubicBezTo>
                    <a:pt x="223473" y="948456"/>
                    <a:pt x="232612" y="939317"/>
                    <a:pt x="243886" y="939317"/>
                  </a:cubicBezTo>
                  <a:close/>
                  <a:moveTo>
                    <a:pt x="195109" y="939317"/>
                  </a:moveTo>
                  <a:cubicBezTo>
                    <a:pt x="206383" y="939317"/>
                    <a:pt x="215522" y="948456"/>
                    <a:pt x="215522" y="959730"/>
                  </a:cubicBezTo>
                  <a:cubicBezTo>
                    <a:pt x="215522" y="971004"/>
                    <a:pt x="206383" y="980143"/>
                    <a:pt x="195109" y="980143"/>
                  </a:cubicBezTo>
                  <a:cubicBezTo>
                    <a:pt x="183835" y="980143"/>
                    <a:pt x="174696" y="971004"/>
                    <a:pt x="174696" y="959730"/>
                  </a:cubicBezTo>
                  <a:cubicBezTo>
                    <a:pt x="174696" y="948456"/>
                    <a:pt x="183835" y="939317"/>
                    <a:pt x="195109" y="939317"/>
                  </a:cubicBezTo>
                  <a:close/>
                  <a:moveTo>
                    <a:pt x="146332" y="939317"/>
                  </a:moveTo>
                  <a:cubicBezTo>
                    <a:pt x="157606" y="939317"/>
                    <a:pt x="166745" y="948456"/>
                    <a:pt x="166745" y="959730"/>
                  </a:cubicBezTo>
                  <a:cubicBezTo>
                    <a:pt x="166745" y="971004"/>
                    <a:pt x="157606" y="980143"/>
                    <a:pt x="146332" y="980143"/>
                  </a:cubicBezTo>
                  <a:cubicBezTo>
                    <a:pt x="135058" y="980143"/>
                    <a:pt x="125919" y="971004"/>
                    <a:pt x="125919" y="959730"/>
                  </a:cubicBezTo>
                  <a:cubicBezTo>
                    <a:pt x="125919" y="948456"/>
                    <a:pt x="135058" y="939317"/>
                    <a:pt x="146332" y="939317"/>
                  </a:cubicBezTo>
                  <a:close/>
                  <a:moveTo>
                    <a:pt x="97555" y="939317"/>
                  </a:moveTo>
                  <a:cubicBezTo>
                    <a:pt x="108829" y="939317"/>
                    <a:pt x="117968" y="948456"/>
                    <a:pt x="117968" y="959730"/>
                  </a:cubicBezTo>
                  <a:cubicBezTo>
                    <a:pt x="117968" y="971004"/>
                    <a:pt x="108829" y="980143"/>
                    <a:pt x="97555" y="980143"/>
                  </a:cubicBezTo>
                  <a:cubicBezTo>
                    <a:pt x="86281" y="980143"/>
                    <a:pt x="77142" y="971004"/>
                    <a:pt x="77142" y="959730"/>
                  </a:cubicBezTo>
                  <a:cubicBezTo>
                    <a:pt x="77142" y="948456"/>
                    <a:pt x="86281" y="939317"/>
                    <a:pt x="97555" y="939317"/>
                  </a:cubicBezTo>
                  <a:close/>
                  <a:moveTo>
                    <a:pt x="48778" y="939317"/>
                  </a:moveTo>
                  <a:cubicBezTo>
                    <a:pt x="60052" y="939317"/>
                    <a:pt x="69191" y="948456"/>
                    <a:pt x="69191" y="959730"/>
                  </a:cubicBezTo>
                  <a:cubicBezTo>
                    <a:pt x="69191" y="971004"/>
                    <a:pt x="60052" y="980143"/>
                    <a:pt x="48778" y="980143"/>
                  </a:cubicBezTo>
                  <a:cubicBezTo>
                    <a:pt x="37504" y="980143"/>
                    <a:pt x="28365" y="971004"/>
                    <a:pt x="28365" y="959730"/>
                  </a:cubicBezTo>
                  <a:cubicBezTo>
                    <a:pt x="28365" y="948456"/>
                    <a:pt x="37504" y="939317"/>
                    <a:pt x="48778" y="939317"/>
                  </a:cubicBezTo>
                  <a:close/>
                  <a:moveTo>
                    <a:pt x="2" y="939317"/>
                  </a:moveTo>
                  <a:cubicBezTo>
                    <a:pt x="11275" y="939317"/>
                    <a:pt x="20414" y="948456"/>
                    <a:pt x="20414" y="959730"/>
                  </a:cubicBezTo>
                  <a:cubicBezTo>
                    <a:pt x="20414" y="971004"/>
                    <a:pt x="11275" y="980143"/>
                    <a:pt x="2" y="980143"/>
                  </a:cubicBezTo>
                  <a:lnTo>
                    <a:pt x="0" y="980142"/>
                  </a:lnTo>
                  <a:lnTo>
                    <a:pt x="0" y="939318"/>
                  </a:lnTo>
                  <a:close/>
                  <a:moveTo>
                    <a:pt x="487772" y="885231"/>
                  </a:moveTo>
                  <a:lnTo>
                    <a:pt x="492351" y="886155"/>
                  </a:lnTo>
                  <a:lnTo>
                    <a:pt x="481971" y="892462"/>
                  </a:lnTo>
                  <a:lnTo>
                    <a:pt x="470537" y="897969"/>
                  </a:lnTo>
                  <a:lnTo>
                    <a:pt x="473337" y="891210"/>
                  </a:lnTo>
                  <a:cubicBezTo>
                    <a:pt x="477032" y="887516"/>
                    <a:pt x="482135" y="885231"/>
                    <a:pt x="487772" y="885231"/>
                  </a:cubicBezTo>
                  <a:close/>
                  <a:moveTo>
                    <a:pt x="438994" y="885231"/>
                  </a:moveTo>
                  <a:cubicBezTo>
                    <a:pt x="444631" y="885231"/>
                    <a:pt x="449734" y="887516"/>
                    <a:pt x="453429" y="891210"/>
                  </a:cubicBezTo>
                  <a:lnTo>
                    <a:pt x="458609" y="903716"/>
                  </a:lnTo>
                  <a:lnTo>
                    <a:pt x="424595" y="920101"/>
                  </a:lnTo>
                  <a:lnTo>
                    <a:pt x="424560" y="920078"/>
                  </a:lnTo>
                  <a:cubicBezTo>
                    <a:pt x="420867" y="916384"/>
                    <a:pt x="418582" y="911281"/>
                    <a:pt x="418582" y="905644"/>
                  </a:cubicBezTo>
                  <a:cubicBezTo>
                    <a:pt x="418582" y="894370"/>
                    <a:pt x="427721" y="885231"/>
                    <a:pt x="438994" y="885231"/>
                  </a:cubicBezTo>
                  <a:close/>
                  <a:moveTo>
                    <a:pt x="390217" y="885231"/>
                  </a:moveTo>
                  <a:cubicBezTo>
                    <a:pt x="401491" y="885231"/>
                    <a:pt x="410630" y="894370"/>
                    <a:pt x="410630" y="905644"/>
                  </a:cubicBezTo>
                  <a:cubicBezTo>
                    <a:pt x="410630" y="916917"/>
                    <a:pt x="401491" y="926056"/>
                    <a:pt x="390217" y="926056"/>
                  </a:cubicBezTo>
                  <a:cubicBezTo>
                    <a:pt x="378944" y="926056"/>
                    <a:pt x="369805" y="916917"/>
                    <a:pt x="369805" y="905644"/>
                  </a:cubicBezTo>
                  <a:cubicBezTo>
                    <a:pt x="369805" y="894370"/>
                    <a:pt x="378944" y="885231"/>
                    <a:pt x="390217" y="885231"/>
                  </a:cubicBezTo>
                  <a:close/>
                  <a:moveTo>
                    <a:pt x="341440" y="885231"/>
                  </a:moveTo>
                  <a:cubicBezTo>
                    <a:pt x="352714" y="885231"/>
                    <a:pt x="361853" y="894370"/>
                    <a:pt x="361853" y="905644"/>
                  </a:cubicBezTo>
                  <a:cubicBezTo>
                    <a:pt x="361853" y="916917"/>
                    <a:pt x="352714" y="926056"/>
                    <a:pt x="341440" y="926056"/>
                  </a:cubicBezTo>
                  <a:cubicBezTo>
                    <a:pt x="330166" y="926056"/>
                    <a:pt x="321028" y="916917"/>
                    <a:pt x="321028" y="905644"/>
                  </a:cubicBezTo>
                  <a:cubicBezTo>
                    <a:pt x="321028" y="894370"/>
                    <a:pt x="330166" y="885231"/>
                    <a:pt x="341440" y="885231"/>
                  </a:cubicBezTo>
                  <a:close/>
                  <a:moveTo>
                    <a:pt x="292663" y="885231"/>
                  </a:moveTo>
                  <a:cubicBezTo>
                    <a:pt x="303937" y="885231"/>
                    <a:pt x="313076" y="894370"/>
                    <a:pt x="313076" y="905644"/>
                  </a:cubicBezTo>
                  <a:cubicBezTo>
                    <a:pt x="313076" y="916917"/>
                    <a:pt x="303937" y="926056"/>
                    <a:pt x="292663" y="926056"/>
                  </a:cubicBezTo>
                  <a:cubicBezTo>
                    <a:pt x="281389" y="926056"/>
                    <a:pt x="272251" y="916917"/>
                    <a:pt x="272251" y="905644"/>
                  </a:cubicBezTo>
                  <a:cubicBezTo>
                    <a:pt x="272251" y="894370"/>
                    <a:pt x="281389" y="885231"/>
                    <a:pt x="292663" y="885231"/>
                  </a:cubicBezTo>
                  <a:close/>
                  <a:moveTo>
                    <a:pt x="243886" y="885231"/>
                  </a:moveTo>
                  <a:cubicBezTo>
                    <a:pt x="255160" y="885231"/>
                    <a:pt x="264299" y="894370"/>
                    <a:pt x="264299" y="905644"/>
                  </a:cubicBezTo>
                  <a:cubicBezTo>
                    <a:pt x="264299" y="916917"/>
                    <a:pt x="255160" y="926056"/>
                    <a:pt x="243886" y="926056"/>
                  </a:cubicBezTo>
                  <a:cubicBezTo>
                    <a:pt x="232612" y="926056"/>
                    <a:pt x="223473" y="916917"/>
                    <a:pt x="223473" y="905644"/>
                  </a:cubicBezTo>
                  <a:cubicBezTo>
                    <a:pt x="223473" y="894370"/>
                    <a:pt x="232612" y="885231"/>
                    <a:pt x="243886" y="885231"/>
                  </a:cubicBezTo>
                  <a:close/>
                  <a:moveTo>
                    <a:pt x="195109" y="885231"/>
                  </a:moveTo>
                  <a:cubicBezTo>
                    <a:pt x="206383" y="885231"/>
                    <a:pt x="215522" y="894370"/>
                    <a:pt x="215522" y="905644"/>
                  </a:cubicBezTo>
                  <a:cubicBezTo>
                    <a:pt x="215522" y="916917"/>
                    <a:pt x="206383" y="926056"/>
                    <a:pt x="195109" y="926056"/>
                  </a:cubicBezTo>
                  <a:cubicBezTo>
                    <a:pt x="183835" y="926056"/>
                    <a:pt x="174696" y="916917"/>
                    <a:pt x="174696" y="905644"/>
                  </a:cubicBezTo>
                  <a:cubicBezTo>
                    <a:pt x="174696" y="894370"/>
                    <a:pt x="183835" y="885231"/>
                    <a:pt x="195109" y="885231"/>
                  </a:cubicBezTo>
                  <a:close/>
                  <a:moveTo>
                    <a:pt x="146332" y="885231"/>
                  </a:moveTo>
                  <a:cubicBezTo>
                    <a:pt x="157606" y="885231"/>
                    <a:pt x="166745" y="894370"/>
                    <a:pt x="166745" y="905644"/>
                  </a:cubicBezTo>
                  <a:cubicBezTo>
                    <a:pt x="166745" y="916917"/>
                    <a:pt x="157606" y="926056"/>
                    <a:pt x="146332" y="926056"/>
                  </a:cubicBezTo>
                  <a:cubicBezTo>
                    <a:pt x="135058" y="926056"/>
                    <a:pt x="125919" y="916917"/>
                    <a:pt x="125919" y="905644"/>
                  </a:cubicBezTo>
                  <a:cubicBezTo>
                    <a:pt x="125919" y="894370"/>
                    <a:pt x="135058" y="885231"/>
                    <a:pt x="146332" y="885231"/>
                  </a:cubicBezTo>
                  <a:close/>
                  <a:moveTo>
                    <a:pt x="97555" y="885231"/>
                  </a:moveTo>
                  <a:cubicBezTo>
                    <a:pt x="108829" y="885231"/>
                    <a:pt x="117968" y="894370"/>
                    <a:pt x="117968" y="905644"/>
                  </a:cubicBezTo>
                  <a:cubicBezTo>
                    <a:pt x="117968" y="916917"/>
                    <a:pt x="108829" y="926056"/>
                    <a:pt x="97555" y="926056"/>
                  </a:cubicBezTo>
                  <a:cubicBezTo>
                    <a:pt x="86281" y="926056"/>
                    <a:pt x="77142" y="916917"/>
                    <a:pt x="77142" y="905644"/>
                  </a:cubicBezTo>
                  <a:cubicBezTo>
                    <a:pt x="77142" y="894370"/>
                    <a:pt x="86281" y="885231"/>
                    <a:pt x="97555" y="885231"/>
                  </a:cubicBezTo>
                  <a:close/>
                  <a:moveTo>
                    <a:pt x="48778" y="885231"/>
                  </a:moveTo>
                  <a:cubicBezTo>
                    <a:pt x="60052" y="885231"/>
                    <a:pt x="69191" y="894370"/>
                    <a:pt x="69191" y="905644"/>
                  </a:cubicBezTo>
                  <a:cubicBezTo>
                    <a:pt x="69191" y="916917"/>
                    <a:pt x="60052" y="926056"/>
                    <a:pt x="48778" y="926056"/>
                  </a:cubicBezTo>
                  <a:cubicBezTo>
                    <a:pt x="37504" y="926056"/>
                    <a:pt x="28365" y="916917"/>
                    <a:pt x="28365" y="905644"/>
                  </a:cubicBezTo>
                  <a:cubicBezTo>
                    <a:pt x="28365" y="894370"/>
                    <a:pt x="37504" y="885231"/>
                    <a:pt x="48778" y="885231"/>
                  </a:cubicBezTo>
                  <a:close/>
                  <a:moveTo>
                    <a:pt x="2" y="885231"/>
                  </a:moveTo>
                  <a:cubicBezTo>
                    <a:pt x="11275" y="885231"/>
                    <a:pt x="20414" y="894370"/>
                    <a:pt x="20414" y="905644"/>
                  </a:cubicBezTo>
                  <a:cubicBezTo>
                    <a:pt x="20414" y="916917"/>
                    <a:pt x="11275" y="926056"/>
                    <a:pt x="2" y="926056"/>
                  </a:cubicBezTo>
                  <a:lnTo>
                    <a:pt x="0" y="926055"/>
                  </a:lnTo>
                  <a:lnTo>
                    <a:pt x="0" y="885232"/>
                  </a:lnTo>
                  <a:close/>
                  <a:moveTo>
                    <a:pt x="577493" y="832726"/>
                  </a:moveTo>
                  <a:lnTo>
                    <a:pt x="570568" y="837904"/>
                  </a:lnTo>
                  <a:lnTo>
                    <a:pt x="570892" y="837123"/>
                  </a:lnTo>
                  <a:cubicBezTo>
                    <a:pt x="572738" y="835276"/>
                    <a:pt x="574938" y="833782"/>
                    <a:pt x="577380" y="832749"/>
                  </a:cubicBezTo>
                  <a:close/>
                  <a:moveTo>
                    <a:pt x="536549" y="831145"/>
                  </a:moveTo>
                  <a:cubicBezTo>
                    <a:pt x="542186" y="831145"/>
                    <a:pt x="547289" y="833430"/>
                    <a:pt x="550983" y="837123"/>
                  </a:cubicBezTo>
                  <a:lnTo>
                    <a:pt x="555421" y="847839"/>
                  </a:lnTo>
                  <a:lnTo>
                    <a:pt x="523739" y="867087"/>
                  </a:lnTo>
                  <a:lnTo>
                    <a:pt x="522114" y="865992"/>
                  </a:lnTo>
                  <a:cubicBezTo>
                    <a:pt x="518421" y="862298"/>
                    <a:pt x="516136" y="857194"/>
                    <a:pt x="516136" y="851558"/>
                  </a:cubicBezTo>
                  <a:cubicBezTo>
                    <a:pt x="516136" y="840284"/>
                    <a:pt x="525275" y="831145"/>
                    <a:pt x="536549" y="831145"/>
                  </a:cubicBezTo>
                  <a:close/>
                  <a:moveTo>
                    <a:pt x="487772" y="831145"/>
                  </a:moveTo>
                  <a:cubicBezTo>
                    <a:pt x="499045" y="831145"/>
                    <a:pt x="508184" y="840284"/>
                    <a:pt x="508184" y="851558"/>
                  </a:cubicBezTo>
                  <a:cubicBezTo>
                    <a:pt x="508184" y="862831"/>
                    <a:pt x="499045" y="871970"/>
                    <a:pt x="487772" y="871970"/>
                  </a:cubicBezTo>
                  <a:cubicBezTo>
                    <a:pt x="476498" y="871970"/>
                    <a:pt x="467359" y="862831"/>
                    <a:pt x="467359" y="851558"/>
                  </a:cubicBezTo>
                  <a:cubicBezTo>
                    <a:pt x="467359" y="840284"/>
                    <a:pt x="476498" y="831145"/>
                    <a:pt x="487772" y="831145"/>
                  </a:cubicBezTo>
                  <a:close/>
                  <a:moveTo>
                    <a:pt x="438994" y="831145"/>
                  </a:moveTo>
                  <a:cubicBezTo>
                    <a:pt x="450268" y="831145"/>
                    <a:pt x="459407" y="840284"/>
                    <a:pt x="459407" y="851558"/>
                  </a:cubicBezTo>
                  <a:cubicBezTo>
                    <a:pt x="459407" y="862831"/>
                    <a:pt x="450268" y="871970"/>
                    <a:pt x="438994" y="871970"/>
                  </a:cubicBezTo>
                  <a:cubicBezTo>
                    <a:pt x="427721" y="871970"/>
                    <a:pt x="418582" y="862831"/>
                    <a:pt x="418582" y="851558"/>
                  </a:cubicBezTo>
                  <a:cubicBezTo>
                    <a:pt x="418582" y="840284"/>
                    <a:pt x="427721" y="831145"/>
                    <a:pt x="438994" y="831145"/>
                  </a:cubicBezTo>
                  <a:close/>
                  <a:moveTo>
                    <a:pt x="390217" y="831145"/>
                  </a:moveTo>
                  <a:cubicBezTo>
                    <a:pt x="401491" y="831145"/>
                    <a:pt x="410630" y="840284"/>
                    <a:pt x="410630" y="851558"/>
                  </a:cubicBezTo>
                  <a:cubicBezTo>
                    <a:pt x="410630" y="862831"/>
                    <a:pt x="401491" y="871970"/>
                    <a:pt x="390217" y="871970"/>
                  </a:cubicBezTo>
                  <a:cubicBezTo>
                    <a:pt x="378944" y="871970"/>
                    <a:pt x="369805" y="862831"/>
                    <a:pt x="369805" y="851558"/>
                  </a:cubicBezTo>
                  <a:cubicBezTo>
                    <a:pt x="369805" y="840284"/>
                    <a:pt x="378944" y="831145"/>
                    <a:pt x="390217" y="831145"/>
                  </a:cubicBezTo>
                  <a:close/>
                  <a:moveTo>
                    <a:pt x="341440" y="831145"/>
                  </a:moveTo>
                  <a:cubicBezTo>
                    <a:pt x="352714" y="831145"/>
                    <a:pt x="361853" y="840284"/>
                    <a:pt x="361853" y="851558"/>
                  </a:cubicBezTo>
                  <a:cubicBezTo>
                    <a:pt x="361853" y="862831"/>
                    <a:pt x="352714" y="871970"/>
                    <a:pt x="341440" y="871970"/>
                  </a:cubicBezTo>
                  <a:cubicBezTo>
                    <a:pt x="330166" y="871970"/>
                    <a:pt x="321028" y="862831"/>
                    <a:pt x="321028" y="851558"/>
                  </a:cubicBezTo>
                  <a:cubicBezTo>
                    <a:pt x="321028" y="840284"/>
                    <a:pt x="330166" y="831145"/>
                    <a:pt x="341440" y="831145"/>
                  </a:cubicBezTo>
                  <a:close/>
                  <a:moveTo>
                    <a:pt x="292663" y="831145"/>
                  </a:moveTo>
                  <a:cubicBezTo>
                    <a:pt x="303937" y="831145"/>
                    <a:pt x="313076" y="840284"/>
                    <a:pt x="313076" y="851558"/>
                  </a:cubicBezTo>
                  <a:cubicBezTo>
                    <a:pt x="313076" y="862831"/>
                    <a:pt x="303937" y="871970"/>
                    <a:pt x="292663" y="871970"/>
                  </a:cubicBezTo>
                  <a:cubicBezTo>
                    <a:pt x="281389" y="871970"/>
                    <a:pt x="272251" y="862831"/>
                    <a:pt x="272251" y="851558"/>
                  </a:cubicBezTo>
                  <a:cubicBezTo>
                    <a:pt x="272251" y="840284"/>
                    <a:pt x="281389" y="831145"/>
                    <a:pt x="292663" y="831145"/>
                  </a:cubicBezTo>
                  <a:close/>
                  <a:moveTo>
                    <a:pt x="243886" y="831145"/>
                  </a:moveTo>
                  <a:cubicBezTo>
                    <a:pt x="255160" y="831145"/>
                    <a:pt x="264299" y="840284"/>
                    <a:pt x="264299" y="851558"/>
                  </a:cubicBezTo>
                  <a:cubicBezTo>
                    <a:pt x="264299" y="862831"/>
                    <a:pt x="255160" y="871970"/>
                    <a:pt x="243886" y="871970"/>
                  </a:cubicBezTo>
                  <a:cubicBezTo>
                    <a:pt x="232612" y="871970"/>
                    <a:pt x="223473" y="862831"/>
                    <a:pt x="223473" y="851558"/>
                  </a:cubicBezTo>
                  <a:cubicBezTo>
                    <a:pt x="223473" y="840284"/>
                    <a:pt x="232612" y="831145"/>
                    <a:pt x="243886" y="831145"/>
                  </a:cubicBezTo>
                  <a:close/>
                  <a:moveTo>
                    <a:pt x="195109" y="831145"/>
                  </a:moveTo>
                  <a:cubicBezTo>
                    <a:pt x="206383" y="831145"/>
                    <a:pt x="215522" y="840284"/>
                    <a:pt x="215522" y="851558"/>
                  </a:cubicBezTo>
                  <a:cubicBezTo>
                    <a:pt x="215522" y="862831"/>
                    <a:pt x="206383" y="871970"/>
                    <a:pt x="195109" y="871970"/>
                  </a:cubicBezTo>
                  <a:cubicBezTo>
                    <a:pt x="183835" y="871970"/>
                    <a:pt x="174696" y="862831"/>
                    <a:pt x="174696" y="851558"/>
                  </a:cubicBezTo>
                  <a:cubicBezTo>
                    <a:pt x="174696" y="840284"/>
                    <a:pt x="183835" y="831145"/>
                    <a:pt x="195109" y="831145"/>
                  </a:cubicBezTo>
                  <a:close/>
                  <a:moveTo>
                    <a:pt x="146332" y="831145"/>
                  </a:moveTo>
                  <a:cubicBezTo>
                    <a:pt x="157606" y="831145"/>
                    <a:pt x="166745" y="840284"/>
                    <a:pt x="166745" y="851558"/>
                  </a:cubicBezTo>
                  <a:cubicBezTo>
                    <a:pt x="166745" y="862831"/>
                    <a:pt x="157606" y="871970"/>
                    <a:pt x="146332" y="871970"/>
                  </a:cubicBezTo>
                  <a:cubicBezTo>
                    <a:pt x="135058" y="871970"/>
                    <a:pt x="125919" y="862831"/>
                    <a:pt x="125919" y="851558"/>
                  </a:cubicBezTo>
                  <a:cubicBezTo>
                    <a:pt x="125919" y="840284"/>
                    <a:pt x="135058" y="831145"/>
                    <a:pt x="146332" y="831145"/>
                  </a:cubicBezTo>
                  <a:close/>
                  <a:moveTo>
                    <a:pt x="97555" y="831145"/>
                  </a:moveTo>
                  <a:cubicBezTo>
                    <a:pt x="108829" y="831145"/>
                    <a:pt x="117968" y="840284"/>
                    <a:pt x="117968" y="851558"/>
                  </a:cubicBezTo>
                  <a:cubicBezTo>
                    <a:pt x="117968" y="862831"/>
                    <a:pt x="108829" y="871970"/>
                    <a:pt x="97555" y="871970"/>
                  </a:cubicBezTo>
                  <a:cubicBezTo>
                    <a:pt x="86281" y="871970"/>
                    <a:pt x="77142" y="862831"/>
                    <a:pt x="77142" y="851558"/>
                  </a:cubicBezTo>
                  <a:cubicBezTo>
                    <a:pt x="77142" y="840284"/>
                    <a:pt x="86281" y="831145"/>
                    <a:pt x="97555" y="831145"/>
                  </a:cubicBezTo>
                  <a:close/>
                  <a:moveTo>
                    <a:pt x="48778" y="831145"/>
                  </a:moveTo>
                  <a:cubicBezTo>
                    <a:pt x="60052" y="831145"/>
                    <a:pt x="69191" y="840284"/>
                    <a:pt x="69191" y="851558"/>
                  </a:cubicBezTo>
                  <a:cubicBezTo>
                    <a:pt x="69191" y="862831"/>
                    <a:pt x="60052" y="871970"/>
                    <a:pt x="48778" y="871970"/>
                  </a:cubicBezTo>
                  <a:cubicBezTo>
                    <a:pt x="37504" y="871970"/>
                    <a:pt x="28365" y="862831"/>
                    <a:pt x="28365" y="851558"/>
                  </a:cubicBezTo>
                  <a:cubicBezTo>
                    <a:pt x="28365" y="840284"/>
                    <a:pt x="37504" y="831145"/>
                    <a:pt x="48778" y="831145"/>
                  </a:cubicBezTo>
                  <a:close/>
                  <a:moveTo>
                    <a:pt x="2" y="831145"/>
                  </a:moveTo>
                  <a:cubicBezTo>
                    <a:pt x="11275" y="831145"/>
                    <a:pt x="20414" y="840284"/>
                    <a:pt x="20414" y="851558"/>
                  </a:cubicBezTo>
                  <a:cubicBezTo>
                    <a:pt x="20414" y="862831"/>
                    <a:pt x="11275" y="871970"/>
                    <a:pt x="2" y="871970"/>
                  </a:cubicBezTo>
                  <a:lnTo>
                    <a:pt x="0" y="871969"/>
                  </a:lnTo>
                  <a:lnTo>
                    <a:pt x="0" y="831146"/>
                  </a:lnTo>
                  <a:close/>
                  <a:moveTo>
                    <a:pt x="634103" y="777059"/>
                  </a:moveTo>
                  <a:cubicBezTo>
                    <a:pt x="636921" y="777059"/>
                    <a:pt x="639606" y="777630"/>
                    <a:pt x="642049" y="778663"/>
                  </a:cubicBezTo>
                  <a:lnTo>
                    <a:pt x="645821" y="781206"/>
                  </a:lnTo>
                  <a:lnTo>
                    <a:pt x="643181" y="783605"/>
                  </a:lnTo>
                  <a:lnTo>
                    <a:pt x="616279" y="803722"/>
                  </a:lnTo>
                  <a:lnTo>
                    <a:pt x="613690" y="797471"/>
                  </a:lnTo>
                  <a:cubicBezTo>
                    <a:pt x="613690" y="786198"/>
                    <a:pt x="622829" y="777059"/>
                    <a:pt x="634103" y="777059"/>
                  </a:cubicBezTo>
                  <a:close/>
                  <a:moveTo>
                    <a:pt x="585326" y="777059"/>
                  </a:moveTo>
                  <a:cubicBezTo>
                    <a:pt x="596599" y="777059"/>
                    <a:pt x="605738" y="786198"/>
                    <a:pt x="605738" y="797471"/>
                  </a:cubicBezTo>
                  <a:cubicBezTo>
                    <a:pt x="605738" y="808745"/>
                    <a:pt x="596599" y="817884"/>
                    <a:pt x="585326" y="817884"/>
                  </a:cubicBezTo>
                  <a:cubicBezTo>
                    <a:pt x="574052" y="817884"/>
                    <a:pt x="564913" y="808745"/>
                    <a:pt x="564913" y="797471"/>
                  </a:cubicBezTo>
                  <a:cubicBezTo>
                    <a:pt x="564913" y="786198"/>
                    <a:pt x="574052" y="777059"/>
                    <a:pt x="585326" y="777059"/>
                  </a:cubicBezTo>
                  <a:close/>
                  <a:moveTo>
                    <a:pt x="536549" y="777059"/>
                  </a:moveTo>
                  <a:cubicBezTo>
                    <a:pt x="547822" y="777059"/>
                    <a:pt x="556961" y="786198"/>
                    <a:pt x="556961" y="797471"/>
                  </a:cubicBezTo>
                  <a:cubicBezTo>
                    <a:pt x="556961" y="808745"/>
                    <a:pt x="547822" y="817884"/>
                    <a:pt x="536549" y="817884"/>
                  </a:cubicBezTo>
                  <a:cubicBezTo>
                    <a:pt x="525275" y="817884"/>
                    <a:pt x="516136" y="808745"/>
                    <a:pt x="516136" y="797471"/>
                  </a:cubicBezTo>
                  <a:cubicBezTo>
                    <a:pt x="516136" y="786198"/>
                    <a:pt x="525275" y="777059"/>
                    <a:pt x="536549" y="777059"/>
                  </a:cubicBezTo>
                  <a:close/>
                  <a:moveTo>
                    <a:pt x="487772" y="777059"/>
                  </a:moveTo>
                  <a:cubicBezTo>
                    <a:pt x="499045" y="777059"/>
                    <a:pt x="508184" y="786198"/>
                    <a:pt x="508184" y="797471"/>
                  </a:cubicBezTo>
                  <a:cubicBezTo>
                    <a:pt x="508184" y="808745"/>
                    <a:pt x="499045" y="817884"/>
                    <a:pt x="487772" y="817884"/>
                  </a:cubicBezTo>
                  <a:cubicBezTo>
                    <a:pt x="476498" y="817884"/>
                    <a:pt x="467359" y="808745"/>
                    <a:pt x="467359" y="797471"/>
                  </a:cubicBezTo>
                  <a:cubicBezTo>
                    <a:pt x="467359" y="786198"/>
                    <a:pt x="476498" y="777059"/>
                    <a:pt x="487772" y="777059"/>
                  </a:cubicBezTo>
                  <a:close/>
                  <a:moveTo>
                    <a:pt x="438994" y="777059"/>
                  </a:moveTo>
                  <a:cubicBezTo>
                    <a:pt x="450268" y="777059"/>
                    <a:pt x="459407" y="786198"/>
                    <a:pt x="459407" y="797471"/>
                  </a:cubicBezTo>
                  <a:cubicBezTo>
                    <a:pt x="459407" y="808745"/>
                    <a:pt x="450268" y="817884"/>
                    <a:pt x="438994" y="817884"/>
                  </a:cubicBezTo>
                  <a:cubicBezTo>
                    <a:pt x="427721" y="817884"/>
                    <a:pt x="418582" y="808745"/>
                    <a:pt x="418582" y="797471"/>
                  </a:cubicBezTo>
                  <a:cubicBezTo>
                    <a:pt x="418582" y="786198"/>
                    <a:pt x="427721" y="777059"/>
                    <a:pt x="438994" y="777059"/>
                  </a:cubicBezTo>
                  <a:close/>
                  <a:moveTo>
                    <a:pt x="390217" y="777059"/>
                  </a:moveTo>
                  <a:cubicBezTo>
                    <a:pt x="401491" y="777059"/>
                    <a:pt x="410630" y="786198"/>
                    <a:pt x="410630" y="797471"/>
                  </a:cubicBezTo>
                  <a:cubicBezTo>
                    <a:pt x="410630" y="808745"/>
                    <a:pt x="401491" y="817884"/>
                    <a:pt x="390217" y="817884"/>
                  </a:cubicBezTo>
                  <a:cubicBezTo>
                    <a:pt x="378944" y="817884"/>
                    <a:pt x="369805" y="808745"/>
                    <a:pt x="369805" y="797471"/>
                  </a:cubicBezTo>
                  <a:cubicBezTo>
                    <a:pt x="369805" y="786198"/>
                    <a:pt x="378944" y="777059"/>
                    <a:pt x="390217" y="777059"/>
                  </a:cubicBezTo>
                  <a:close/>
                  <a:moveTo>
                    <a:pt x="341440" y="777059"/>
                  </a:moveTo>
                  <a:cubicBezTo>
                    <a:pt x="352714" y="777059"/>
                    <a:pt x="361853" y="786198"/>
                    <a:pt x="361853" y="797471"/>
                  </a:cubicBezTo>
                  <a:cubicBezTo>
                    <a:pt x="361853" y="808745"/>
                    <a:pt x="352714" y="817884"/>
                    <a:pt x="341440" y="817884"/>
                  </a:cubicBezTo>
                  <a:cubicBezTo>
                    <a:pt x="330166" y="817884"/>
                    <a:pt x="321028" y="808745"/>
                    <a:pt x="321028" y="797471"/>
                  </a:cubicBezTo>
                  <a:cubicBezTo>
                    <a:pt x="321028" y="786198"/>
                    <a:pt x="330166" y="777059"/>
                    <a:pt x="341440" y="777059"/>
                  </a:cubicBezTo>
                  <a:close/>
                  <a:moveTo>
                    <a:pt x="292663" y="777059"/>
                  </a:moveTo>
                  <a:cubicBezTo>
                    <a:pt x="303937" y="777059"/>
                    <a:pt x="313076" y="786198"/>
                    <a:pt x="313076" y="797471"/>
                  </a:cubicBezTo>
                  <a:cubicBezTo>
                    <a:pt x="313076" y="808745"/>
                    <a:pt x="303937" y="817884"/>
                    <a:pt x="292663" y="817884"/>
                  </a:cubicBezTo>
                  <a:cubicBezTo>
                    <a:pt x="281389" y="817884"/>
                    <a:pt x="272251" y="808745"/>
                    <a:pt x="272251" y="797471"/>
                  </a:cubicBezTo>
                  <a:cubicBezTo>
                    <a:pt x="272251" y="786198"/>
                    <a:pt x="281389" y="777059"/>
                    <a:pt x="292663" y="777059"/>
                  </a:cubicBezTo>
                  <a:close/>
                  <a:moveTo>
                    <a:pt x="243886" y="777059"/>
                  </a:moveTo>
                  <a:cubicBezTo>
                    <a:pt x="255160" y="777059"/>
                    <a:pt x="264299" y="786198"/>
                    <a:pt x="264299" y="797471"/>
                  </a:cubicBezTo>
                  <a:cubicBezTo>
                    <a:pt x="264299" y="808745"/>
                    <a:pt x="255160" y="817884"/>
                    <a:pt x="243886" y="817884"/>
                  </a:cubicBezTo>
                  <a:cubicBezTo>
                    <a:pt x="232612" y="817884"/>
                    <a:pt x="223473" y="808745"/>
                    <a:pt x="223473" y="797471"/>
                  </a:cubicBezTo>
                  <a:cubicBezTo>
                    <a:pt x="223473" y="786198"/>
                    <a:pt x="232612" y="777059"/>
                    <a:pt x="243886" y="777059"/>
                  </a:cubicBezTo>
                  <a:close/>
                  <a:moveTo>
                    <a:pt x="195109" y="777059"/>
                  </a:moveTo>
                  <a:cubicBezTo>
                    <a:pt x="206383" y="777059"/>
                    <a:pt x="215522" y="786198"/>
                    <a:pt x="215522" y="797471"/>
                  </a:cubicBezTo>
                  <a:cubicBezTo>
                    <a:pt x="215522" y="808745"/>
                    <a:pt x="206383" y="817884"/>
                    <a:pt x="195109" y="817884"/>
                  </a:cubicBezTo>
                  <a:cubicBezTo>
                    <a:pt x="183835" y="817884"/>
                    <a:pt x="174696" y="808745"/>
                    <a:pt x="174696" y="797471"/>
                  </a:cubicBezTo>
                  <a:cubicBezTo>
                    <a:pt x="174696" y="786198"/>
                    <a:pt x="183835" y="777059"/>
                    <a:pt x="195109" y="777059"/>
                  </a:cubicBezTo>
                  <a:close/>
                  <a:moveTo>
                    <a:pt x="146332" y="777059"/>
                  </a:moveTo>
                  <a:cubicBezTo>
                    <a:pt x="157606" y="777059"/>
                    <a:pt x="166745" y="786198"/>
                    <a:pt x="166745" y="797471"/>
                  </a:cubicBezTo>
                  <a:cubicBezTo>
                    <a:pt x="166745" y="808745"/>
                    <a:pt x="157606" y="817884"/>
                    <a:pt x="146332" y="817884"/>
                  </a:cubicBezTo>
                  <a:cubicBezTo>
                    <a:pt x="135058" y="817884"/>
                    <a:pt x="125919" y="808745"/>
                    <a:pt x="125919" y="797471"/>
                  </a:cubicBezTo>
                  <a:cubicBezTo>
                    <a:pt x="125919" y="786198"/>
                    <a:pt x="135058" y="777059"/>
                    <a:pt x="146332" y="777059"/>
                  </a:cubicBezTo>
                  <a:close/>
                  <a:moveTo>
                    <a:pt x="97555" y="777059"/>
                  </a:moveTo>
                  <a:cubicBezTo>
                    <a:pt x="108829" y="777059"/>
                    <a:pt x="117968" y="786198"/>
                    <a:pt x="117968" y="797471"/>
                  </a:cubicBezTo>
                  <a:cubicBezTo>
                    <a:pt x="117968" y="808745"/>
                    <a:pt x="108829" y="817884"/>
                    <a:pt x="97555" y="817884"/>
                  </a:cubicBezTo>
                  <a:cubicBezTo>
                    <a:pt x="86281" y="817884"/>
                    <a:pt x="77142" y="808745"/>
                    <a:pt x="77142" y="797471"/>
                  </a:cubicBezTo>
                  <a:cubicBezTo>
                    <a:pt x="77142" y="786198"/>
                    <a:pt x="86281" y="777059"/>
                    <a:pt x="97555" y="777059"/>
                  </a:cubicBezTo>
                  <a:close/>
                  <a:moveTo>
                    <a:pt x="48778" y="777059"/>
                  </a:moveTo>
                  <a:cubicBezTo>
                    <a:pt x="60052" y="777059"/>
                    <a:pt x="69191" y="786198"/>
                    <a:pt x="69191" y="797471"/>
                  </a:cubicBezTo>
                  <a:cubicBezTo>
                    <a:pt x="69191" y="808745"/>
                    <a:pt x="60052" y="817884"/>
                    <a:pt x="48778" y="817884"/>
                  </a:cubicBezTo>
                  <a:cubicBezTo>
                    <a:pt x="37504" y="817884"/>
                    <a:pt x="28365" y="808745"/>
                    <a:pt x="28365" y="797471"/>
                  </a:cubicBezTo>
                  <a:cubicBezTo>
                    <a:pt x="28365" y="786198"/>
                    <a:pt x="37504" y="777059"/>
                    <a:pt x="48778" y="777059"/>
                  </a:cubicBezTo>
                  <a:close/>
                  <a:moveTo>
                    <a:pt x="2" y="777059"/>
                  </a:moveTo>
                  <a:cubicBezTo>
                    <a:pt x="11275" y="777059"/>
                    <a:pt x="20414" y="786198"/>
                    <a:pt x="20414" y="797471"/>
                  </a:cubicBezTo>
                  <a:cubicBezTo>
                    <a:pt x="20414" y="808745"/>
                    <a:pt x="11275" y="817884"/>
                    <a:pt x="2" y="817884"/>
                  </a:cubicBezTo>
                  <a:lnTo>
                    <a:pt x="0" y="817883"/>
                  </a:lnTo>
                  <a:lnTo>
                    <a:pt x="0" y="777060"/>
                  </a:lnTo>
                  <a:close/>
                  <a:moveTo>
                    <a:pt x="682880" y="722972"/>
                  </a:moveTo>
                  <a:cubicBezTo>
                    <a:pt x="688517" y="722972"/>
                    <a:pt x="693620" y="725257"/>
                    <a:pt x="697314" y="728951"/>
                  </a:cubicBezTo>
                  <a:lnTo>
                    <a:pt x="698955" y="732914"/>
                  </a:lnTo>
                  <a:lnTo>
                    <a:pt x="670229" y="759022"/>
                  </a:lnTo>
                  <a:lnTo>
                    <a:pt x="668446" y="757819"/>
                  </a:lnTo>
                  <a:cubicBezTo>
                    <a:pt x="664752" y="754125"/>
                    <a:pt x="662467" y="749022"/>
                    <a:pt x="662467" y="743385"/>
                  </a:cubicBezTo>
                  <a:cubicBezTo>
                    <a:pt x="662467" y="732111"/>
                    <a:pt x="671606" y="722972"/>
                    <a:pt x="682880" y="722972"/>
                  </a:cubicBezTo>
                  <a:close/>
                  <a:moveTo>
                    <a:pt x="634103" y="722972"/>
                  </a:moveTo>
                  <a:cubicBezTo>
                    <a:pt x="645377" y="722972"/>
                    <a:pt x="654516" y="732111"/>
                    <a:pt x="654516" y="743385"/>
                  </a:cubicBezTo>
                  <a:cubicBezTo>
                    <a:pt x="654516" y="754659"/>
                    <a:pt x="645377" y="763798"/>
                    <a:pt x="634103" y="763798"/>
                  </a:cubicBezTo>
                  <a:cubicBezTo>
                    <a:pt x="622829" y="763798"/>
                    <a:pt x="613690" y="754659"/>
                    <a:pt x="613690" y="743385"/>
                  </a:cubicBezTo>
                  <a:cubicBezTo>
                    <a:pt x="613690" y="732111"/>
                    <a:pt x="622829" y="722972"/>
                    <a:pt x="634103" y="722972"/>
                  </a:cubicBezTo>
                  <a:close/>
                  <a:moveTo>
                    <a:pt x="585326" y="722972"/>
                  </a:moveTo>
                  <a:cubicBezTo>
                    <a:pt x="596599" y="722972"/>
                    <a:pt x="605738" y="732111"/>
                    <a:pt x="605738" y="743385"/>
                  </a:cubicBezTo>
                  <a:cubicBezTo>
                    <a:pt x="605738" y="754659"/>
                    <a:pt x="596599" y="763798"/>
                    <a:pt x="585326" y="763798"/>
                  </a:cubicBezTo>
                  <a:cubicBezTo>
                    <a:pt x="574052" y="763798"/>
                    <a:pt x="564913" y="754659"/>
                    <a:pt x="564913" y="743385"/>
                  </a:cubicBezTo>
                  <a:cubicBezTo>
                    <a:pt x="564913" y="732111"/>
                    <a:pt x="574052" y="722972"/>
                    <a:pt x="585326" y="722972"/>
                  </a:cubicBezTo>
                  <a:close/>
                  <a:moveTo>
                    <a:pt x="536549" y="722972"/>
                  </a:moveTo>
                  <a:cubicBezTo>
                    <a:pt x="547822" y="722972"/>
                    <a:pt x="556961" y="732111"/>
                    <a:pt x="556961" y="743385"/>
                  </a:cubicBezTo>
                  <a:cubicBezTo>
                    <a:pt x="556961" y="754659"/>
                    <a:pt x="547822" y="763798"/>
                    <a:pt x="536549" y="763798"/>
                  </a:cubicBezTo>
                  <a:cubicBezTo>
                    <a:pt x="525275" y="763798"/>
                    <a:pt x="516136" y="754659"/>
                    <a:pt x="516136" y="743385"/>
                  </a:cubicBezTo>
                  <a:cubicBezTo>
                    <a:pt x="516136" y="732111"/>
                    <a:pt x="525275" y="722972"/>
                    <a:pt x="536549" y="722972"/>
                  </a:cubicBezTo>
                  <a:close/>
                  <a:moveTo>
                    <a:pt x="487772" y="722972"/>
                  </a:moveTo>
                  <a:cubicBezTo>
                    <a:pt x="499045" y="722972"/>
                    <a:pt x="508184" y="732111"/>
                    <a:pt x="508184" y="743385"/>
                  </a:cubicBezTo>
                  <a:cubicBezTo>
                    <a:pt x="508184" y="754659"/>
                    <a:pt x="499045" y="763798"/>
                    <a:pt x="487772" y="763798"/>
                  </a:cubicBezTo>
                  <a:cubicBezTo>
                    <a:pt x="476498" y="763798"/>
                    <a:pt x="467359" y="754659"/>
                    <a:pt x="467359" y="743385"/>
                  </a:cubicBezTo>
                  <a:cubicBezTo>
                    <a:pt x="467359" y="732111"/>
                    <a:pt x="476498" y="722972"/>
                    <a:pt x="487772" y="722972"/>
                  </a:cubicBezTo>
                  <a:close/>
                  <a:moveTo>
                    <a:pt x="438994" y="722972"/>
                  </a:moveTo>
                  <a:cubicBezTo>
                    <a:pt x="450268" y="722972"/>
                    <a:pt x="459407" y="732111"/>
                    <a:pt x="459407" y="743385"/>
                  </a:cubicBezTo>
                  <a:cubicBezTo>
                    <a:pt x="459407" y="754659"/>
                    <a:pt x="450268" y="763798"/>
                    <a:pt x="438994" y="763798"/>
                  </a:cubicBezTo>
                  <a:cubicBezTo>
                    <a:pt x="427721" y="763798"/>
                    <a:pt x="418582" y="754659"/>
                    <a:pt x="418582" y="743385"/>
                  </a:cubicBezTo>
                  <a:cubicBezTo>
                    <a:pt x="418582" y="732111"/>
                    <a:pt x="427721" y="722972"/>
                    <a:pt x="438994" y="722972"/>
                  </a:cubicBezTo>
                  <a:close/>
                  <a:moveTo>
                    <a:pt x="390217" y="722972"/>
                  </a:moveTo>
                  <a:cubicBezTo>
                    <a:pt x="401491" y="722972"/>
                    <a:pt x="410630" y="732111"/>
                    <a:pt x="410630" y="743385"/>
                  </a:cubicBezTo>
                  <a:cubicBezTo>
                    <a:pt x="410630" y="754659"/>
                    <a:pt x="401491" y="763798"/>
                    <a:pt x="390217" y="763798"/>
                  </a:cubicBezTo>
                  <a:cubicBezTo>
                    <a:pt x="378944" y="763798"/>
                    <a:pt x="369805" y="754659"/>
                    <a:pt x="369805" y="743385"/>
                  </a:cubicBezTo>
                  <a:cubicBezTo>
                    <a:pt x="369805" y="732111"/>
                    <a:pt x="378944" y="722972"/>
                    <a:pt x="390217" y="722972"/>
                  </a:cubicBezTo>
                  <a:close/>
                  <a:moveTo>
                    <a:pt x="341440" y="722972"/>
                  </a:moveTo>
                  <a:cubicBezTo>
                    <a:pt x="352714" y="722972"/>
                    <a:pt x="361853" y="732111"/>
                    <a:pt x="361853" y="743385"/>
                  </a:cubicBezTo>
                  <a:cubicBezTo>
                    <a:pt x="361853" y="754659"/>
                    <a:pt x="352714" y="763798"/>
                    <a:pt x="341440" y="763798"/>
                  </a:cubicBezTo>
                  <a:cubicBezTo>
                    <a:pt x="330166" y="763798"/>
                    <a:pt x="321028" y="754659"/>
                    <a:pt x="321028" y="743385"/>
                  </a:cubicBezTo>
                  <a:cubicBezTo>
                    <a:pt x="321028" y="732111"/>
                    <a:pt x="330166" y="722972"/>
                    <a:pt x="341440" y="722972"/>
                  </a:cubicBezTo>
                  <a:close/>
                  <a:moveTo>
                    <a:pt x="292663" y="722972"/>
                  </a:moveTo>
                  <a:cubicBezTo>
                    <a:pt x="303937" y="722972"/>
                    <a:pt x="313076" y="732111"/>
                    <a:pt x="313076" y="743385"/>
                  </a:cubicBezTo>
                  <a:cubicBezTo>
                    <a:pt x="313076" y="754659"/>
                    <a:pt x="303937" y="763798"/>
                    <a:pt x="292663" y="763798"/>
                  </a:cubicBezTo>
                  <a:cubicBezTo>
                    <a:pt x="281389" y="763798"/>
                    <a:pt x="272251" y="754659"/>
                    <a:pt x="272251" y="743385"/>
                  </a:cubicBezTo>
                  <a:cubicBezTo>
                    <a:pt x="272251" y="732111"/>
                    <a:pt x="281389" y="722972"/>
                    <a:pt x="292663" y="722972"/>
                  </a:cubicBezTo>
                  <a:close/>
                  <a:moveTo>
                    <a:pt x="243886" y="722972"/>
                  </a:moveTo>
                  <a:cubicBezTo>
                    <a:pt x="255160" y="722972"/>
                    <a:pt x="264299" y="732111"/>
                    <a:pt x="264299" y="743385"/>
                  </a:cubicBezTo>
                  <a:cubicBezTo>
                    <a:pt x="264299" y="754659"/>
                    <a:pt x="255160" y="763798"/>
                    <a:pt x="243886" y="763798"/>
                  </a:cubicBezTo>
                  <a:cubicBezTo>
                    <a:pt x="232612" y="763798"/>
                    <a:pt x="223473" y="754659"/>
                    <a:pt x="223473" y="743385"/>
                  </a:cubicBezTo>
                  <a:cubicBezTo>
                    <a:pt x="223473" y="732111"/>
                    <a:pt x="232612" y="722972"/>
                    <a:pt x="243886" y="722972"/>
                  </a:cubicBezTo>
                  <a:close/>
                  <a:moveTo>
                    <a:pt x="195109" y="722972"/>
                  </a:moveTo>
                  <a:cubicBezTo>
                    <a:pt x="206383" y="722972"/>
                    <a:pt x="215522" y="732111"/>
                    <a:pt x="215522" y="743385"/>
                  </a:cubicBezTo>
                  <a:cubicBezTo>
                    <a:pt x="215522" y="754659"/>
                    <a:pt x="206383" y="763798"/>
                    <a:pt x="195109" y="763798"/>
                  </a:cubicBezTo>
                  <a:cubicBezTo>
                    <a:pt x="183835" y="763798"/>
                    <a:pt x="174696" y="754659"/>
                    <a:pt x="174696" y="743385"/>
                  </a:cubicBezTo>
                  <a:cubicBezTo>
                    <a:pt x="174696" y="732111"/>
                    <a:pt x="183835" y="722972"/>
                    <a:pt x="195109" y="722972"/>
                  </a:cubicBezTo>
                  <a:close/>
                  <a:moveTo>
                    <a:pt x="146332" y="722972"/>
                  </a:moveTo>
                  <a:cubicBezTo>
                    <a:pt x="157606" y="722972"/>
                    <a:pt x="166745" y="732111"/>
                    <a:pt x="166745" y="743385"/>
                  </a:cubicBezTo>
                  <a:cubicBezTo>
                    <a:pt x="166745" y="754659"/>
                    <a:pt x="157606" y="763798"/>
                    <a:pt x="146332" y="763798"/>
                  </a:cubicBezTo>
                  <a:cubicBezTo>
                    <a:pt x="135058" y="763798"/>
                    <a:pt x="125919" y="754659"/>
                    <a:pt x="125919" y="743385"/>
                  </a:cubicBezTo>
                  <a:cubicBezTo>
                    <a:pt x="125919" y="732111"/>
                    <a:pt x="135058" y="722972"/>
                    <a:pt x="146332" y="722972"/>
                  </a:cubicBezTo>
                  <a:close/>
                  <a:moveTo>
                    <a:pt x="97555" y="722972"/>
                  </a:moveTo>
                  <a:cubicBezTo>
                    <a:pt x="108829" y="722972"/>
                    <a:pt x="117968" y="732111"/>
                    <a:pt x="117968" y="743385"/>
                  </a:cubicBezTo>
                  <a:cubicBezTo>
                    <a:pt x="117968" y="754659"/>
                    <a:pt x="108829" y="763798"/>
                    <a:pt x="97555" y="763798"/>
                  </a:cubicBezTo>
                  <a:cubicBezTo>
                    <a:pt x="86281" y="763798"/>
                    <a:pt x="77142" y="754659"/>
                    <a:pt x="77142" y="743385"/>
                  </a:cubicBezTo>
                  <a:cubicBezTo>
                    <a:pt x="77142" y="732111"/>
                    <a:pt x="86281" y="722972"/>
                    <a:pt x="97555" y="722972"/>
                  </a:cubicBezTo>
                  <a:close/>
                  <a:moveTo>
                    <a:pt x="48778" y="722972"/>
                  </a:moveTo>
                  <a:cubicBezTo>
                    <a:pt x="60052" y="722972"/>
                    <a:pt x="69191" y="732111"/>
                    <a:pt x="69191" y="743385"/>
                  </a:cubicBezTo>
                  <a:cubicBezTo>
                    <a:pt x="69191" y="754659"/>
                    <a:pt x="60052" y="763798"/>
                    <a:pt x="48778" y="763798"/>
                  </a:cubicBezTo>
                  <a:cubicBezTo>
                    <a:pt x="37504" y="763798"/>
                    <a:pt x="28365" y="754659"/>
                    <a:pt x="28365" y="743385"/>
                  </a:cubicBezTo>
                  <a:cubicBezTo>
                    <a:pt x="28365" y="732111"/>
                    <a:pt x="37504" y="722972"/>
                    <a:pt x="48778" y="722972"/>
                  </a:cubicBezTo>
                  <a:close/>
                  <a:moveTo>
                    <a:pt x="2" y="722972"/>
                  </a:moveTo>
                  <a:cubicBezTo>
                    <a:pt x="11275" y="722972"/>
                    <a:pt x="20414" y="732111"/>
                    <a:pt x="20414" y="743385"/>
                  </a:cubicBezTo>
                  <a:cubicBezTo>
                    <a:pt x="20414" y="754659"/>
                    <a:pt x="11275" y="763798"/>
                    <a:pt x="2" y="763798"/>
                  </a:cubicBezTo>
                  <a:lnTo>
                    <a:pt x="0" y="763797"/>
                  </a:lnTo>
                  <a:lnTo>
                    <a:pt x="0" y="722973"/>
                  </a:lnTo>
                  <a:close/>
                  <a:moveTo>
                    <a:pt x="731657" y="668886"/>
                  </a:moveTo>
                  <a:cubicBezTo>
                    <a:pt x="737294" y="668886"/>
                    <a:pt x="742397" y="671171"/>
                    <a:pt x="746091" y="674865"/>
                  </a:cubicBezTo>
                  <a:lnTo>
                    <a:pt x="748725" y="681223"/>
                  </a:lnTo>
                  <a:lnTo>
                    <a:pt x="724200" y="708206"/>
                  </a:lnTo>
                  <a:lnTo>
                    <a:pt x="723711" y="708108"/>
                  </a:lnTo>
                  <a:cubicBezTo>
                    <a:pt x="716385" y="705009"/>
                    <a:pt x="711244" y="697754"/>
                    <a:pt x="711244" y="689299"/>
                  </a:cubicBezTo>
                  <a:cubicBezTo>
                    <a:pt x="711244" y="678025"/>
                    <a:pt x="720383" y="668886"/>
                    <a:pt x="731657" y="668886"/>
                  </a:cubicBezTo>
                  <a:close/>
                  <a:moveTo>
                    <a:pt x="682880" y="668886"/>
                  </a:moveTo>
                  <a:cubicBezTo>
                    <a:pt x="694153" y="668886"/>
                    <a:pt x="703293" y="678025"/>
                    <a:pt x="703293" y="689299"/>
                  </a:cubicBezTo>
                  <a:cubicBezTo>
                    <a:pt x="703293" y="700573"/>
                    <a:pt x="694153" y="709712"/>
                    <a:pt x="682880" y="709712"/>
                  </a:cubicBezTo>
                  <a:cubicBezTo>
                    <a:pt x="671606" y="709712"/>
                    <a:pt x="662467" y="700573"/>
                    <a:pt x="662467" y="689299"/>
                  </a:cubicBezTo>
                  <a:cubicBezTo>
                    <a:pt x="662467" y="678025"/>
                    <a:pt x="671606" y="668886"/>
                    <a:pt x="682880" y="668886"/>
                  </a:cubicBezTo>
                  <a:close/>
                  <a:moveTo>
                    <a:pt x="634103" y="668886"/>
                  </a:moveTo>
                  <a:cubicBezTo>
                    <a:pt x="645377" y="668886"/>
                    <a:pt x="654516" y="678025"/>
                    <a:pt x="654516" y="689299"/>
                  </a:cubicBezTo>
                  <a:cubicBezTo>
                    <a:pt x="654516" y="700573"/>
                    <a:pt x="645377" y="709712"/>
                    <a:pt x="634103" y="709712"/>
                  </a:cubicBezTo>
                  <a:cubicBezTo>
                    <a:pt x="622829" y="709712"/>
                    <a:pt x="613690" y="700573"/>
                    <a:pt x="613690" y="689299"/>
                  </a:cubicBezTo>
                  <a:cubicBezTo>
                    <a:pt x="613690" y="678025"/>
                    <a:pt x="622829" y="668886"/>
                    <a:pt x="634103" y="668886"/>
                  </a:cubicBezTo>
                  <a:close/>
                  <a:moveTo>
                    <a:pt x="585326" y="668886"/>
                  </a:moveTo>
                  <a:cubicBezTo>
                    <a:pt x="596599" y="668886"/>
                    <a:pt x="605738" y="678025"/>
                    <a:pt x="605738" y="689299"/>
                  </a:cubicBezTo>
                  <a:cubicBezTo>
                    <a:pt x="605738" y="700573"/>
                    <a:pt x="596599" y="709712"/>
                    <a:pt x="585326" y="709712"/>
                  </a:cubicBezTo>
                  <a:cubicBezTo>
                    <a:pt x="574052" y="709712"/>
                    <a:pt x="564913" y="700573"/>
                    <a:pt x="564913" y="689299"/>
                  </a:cubicBezTo>
                  <a:cubicBezTo>
                    <a:pt x="564913" y="678025"/>
                    <a:pt x="574052" y="668886"/>
                    <a:pt x="585326" y="668886"/>
                  </a:cubicBezTo>
                  <a:close/>
                  <a:moveTo>
                    <a:pt x="536549" y="668886"/>
                  </a:moveTo>
                  <a:cubicBezTo>
                    <a:pt x="547822" y="668886"/>
                    <a:pt x="556961" y="678025"/>
                    <a:pt x="556961" y="689299"/>
                  </a:cubicBezTo>
                  <a:cubicBezTo>
                    <a:pt x="556961" y="700573"/>
                    <a:pt x="547822" y="709712"/>
                    <a:pt x="536549" y="709712"/>
                  </a:cubicBezTo>
                  <a:cubicBezTo>
                    <a:pt x="525275" y="709712"/>
                    <a:pt x="516136" y="700573"/>
                    <a:pt x="516136" y="689299"/>
                  </a:cubicBezTo>
                  <a:cubicBezTo>
                    <a:pt x="516136" y="678025"/>
                    <a:pt x="525275" y="668886"/>
                    <a:pt x="536549" y="668886"/>
                  </a:cubicBezTo>
                  <a:close/>
                  <a:moveTo>
                    <a:pt x="487772" y="668886"/>
                  </a:moveTo>
                  <a:cubicBezTo>
                    <a:pt x="499045" y="668886"/>
                    <a:pt x="508184" y="678025"/>
                    <a:pt x="508184" y="689299"/>
                  </a:cubicBezTo>
                  <a:cubicBezTo>
                    <a:pt x="508184" y="700573"/>
                    <a:pt x="499045" y="709712"/>
                    <a:pt x="487772" y="709712"/>
                  </a:cubicBezTo>
                  <a:cubicBezTo>
                    <a:pt x="476498" y="709712"/>
                    <a:pt x="467359" y="700573"/>
                    <a:pt x="467359" y="689299"/>
                  </a:cubicBezTo>
                  <a:cubicBezTo>
                    <a:pt x="467359" y="678025"/>
                    <a:pt x="476498" y="668886"/>
                    <a:pt x="487772" y="668886"/>
                  </a:cubicBezTo>
                  <a:close/>
                  <a:moveTo>
                    <a:pt x="438994" y="668886"/>
                  </a:moveTo>
                  <a:cubicBezTo>
                    <a:pt x="450268" y="668886"/>
                    <a:pt x="459407" y="678025"/>
                    <a:pt x="459407" y="689299"/>
                  </a:cubicBezTo>
                  <a:cubicBezTo>
                    <a:pt x="459407" y="700573"/>
                    <a:pt x="450268" y="709712"/>
                    <a:pt x="438994" y="709712"/>
                  </a:cubicBezTo>
                  <a:cubicBezTo>
                    <a:pt x="427721" y="709712"/>
                    <a:pt x="418582" y="700573"/>
                    <a:pt x="418582" y="689299"/>
                  </a:cubicBezTo>
                  <a:cubicBezTo>
                    <a:pt x="418582" y="678025"/>
                    <a:pt x="427721" y="668886"/>
                    <a:pt x="438994" y="668886"/>
                  </a:cubicBezTo>
                  <a:close/>
                  <a:moveTo>
                    <a:pt x="390217" y="668886"/>
                  </a:moveTo>
                  <a:cubicBezTo>
                    <a:pt x="401491" y="668886"/>
                    <a:pt x="410630" y="678025"/>
                    <a:pt x="410630" y="689299"/>
                  </a:cubicBezTo>
                  <a:cubicBezTo>
                    <a:pt x="410630" y="700573"/>
                    <a:pt x="401491" y="709712"/>
                    <a:pt x="390217" y="709712"/>
                  </a:cubicBezTo>
                  <a:cubicBezTo>
                    <a:pt x="378944" y="709712"/>
                    <a:pt x="369805" y="700573"/>
                    <a:pt x="369805" y="689299"/>
                  </a:cubicBezTo>
                  <a:cubicBezTo>
                    <a:pt x="369805" y="678025"/>
                    <a:pt x="378944" y="668886"/>
                    <a:pt x="390217" y="668886"/>
                  </a:cubicBezTo>
                  <a:close/>
                  <a:moveTo>
                    <a:pt x="341440" y="668886"/>
                  </a:moveTo>
                  <a:cubicBezTo>
                    <a:pt x="352714" y="668886"/>
                    <a:pt x="361853" y="678025"/>
                    <a:pt x="361853" y="689299"/>
                  </a:cubicBezTo>
                  <a:cubicBezTo>
                    <a:pt x="361853" y="700573"/>
                    <a:pt x="352714" y="709712"/>
                    <a:pt x="341440" y="709712"/>
                  </a:cubicBezTo>
                  <a:cubicBezTo>
                    <a:pt x="330166" y="709712"/>
                    <a:pt x="321028" y="700573"/>
                    <a:pt x="321028" y="689299"/>
                  </a:cubicBezTo>
                  <a:cubicBezTo>
                    <a:pt x="321028" y="678025"/>
                    <a:pt x="330166" y="668886"/>
                    <a:pt x="341440" y="668886"/>
                  </a:cubicBezTo>
                  <a:close/>
                  <a:moveTo>
                    <a:pt x="292663" y="668886"/>
                  </a:moveTo>
                  <a:cubicBezTo>
                    <a:pt x="303937" y="668886"/>
                    <a:pt x="313076" y="678025"/>
                    <a:pt x="313076" y="689299"/>
                  </a:cubicBezTo>
                  <a:cubicBezTo>
                    <a:pt x="313076" y="700573"/>
                    <a:pt x="303937" y="709712"/>
                    <a:pt x="292663" y="709712"/>
                  </a:cubicBezTo>
                  <a:cubicBezTo>
                    <a:pt x="281389" y="709712"/>
                    <a:pt x="272251" y="700573"/>
                    <a:pt x="272251" y="689299"/>
                  </a:cubicBezTo>
                  <a:cubicBezTo>
                    <a:pt x="272251" y="678025"/>
                    <a:pt x="281389" y="668886"/>
                    <a:pt x="292663" y="668886"/>
                  </a:cubicBezTo>
                  <a:close/>
                  <a:moveTo>
                    <a:pt x="243886" y="668886"/>
                  </a:moveTo>
                  <a:cubicBezTo>
                    <a:pt x="255160" y="668886"/>
                    <a:pt x="264299" y="678025"/>
                    <a:pt x="264299" y="689299"/>
                  </a:cubicBezTo>
                  <a:cubicBezTo>
                    <a:pt x="264299" y="700573"/>
                    <a:pt x="255160" y="709712"/>
                    <a:pt x="243886" y="709712"/>
                  </a:cubicBezTo>
                  <a:cubicBezTo>
                    <a:pt x="232612" y="709712"/>
                    <a:pt x="223473" y="700573"/>
                    <a:pt x="223473" y="689299"/>
                  </a:cubicBezTo>
                  <a:cubicBezTo>
                    <a:pt x="223473" y="678025"/>
                    <a:pt x="232612" y="668886"/>
                    <a:pt x="243886" y="668886"/>
                  </a:cubicBezTo>
                  <a:close/>
                  <a:moveTo>
                    <a:pt x="195109" y="668886"/>
                  </a:moveTo>
                  <a:cubicBezTo>
                    <a:pt x="206383" y="668886"/>
                    <a:pt x="215522" y="678025"/>
                    <a:pt x="215522" y="689299"/>
                  </a:cubicBezTo>
                  <a:cubicBezTo>
                    <a:pt x="215522" y="700573"/>
                    <a:pt x="206383" y="709712"/>
                    <a:pt x="195109" y="709712"/>
                  </a:cubicBezTo>
                  <a:cubicBezTo>
                    <a:pt x="183835" y="709712"/>
                    <a:pt x="174696" y="700573"/>
                    <a:pt x="174696" y="689299"/>
                  </a:cubicBezTo>
                  <a:cubicBezTo>
                    <a:pt x="174696" y="678025"/>
                    <a:pt x="183835" y="668886"/>
                    <a:pt x="195109" y="668886"/>
                  </a:cubicBezTo>
                  <a:close/>
                  <a:moveTo>
                    <a:pt x="146332" y="668886"/>
                  </a:moveTo>
                  <a:cubicBezTo>
                    <a:pt x="157606" y="668886"/>
                    <a:pt x="166745" y="678025"/>
                    <a:pt x="166745" y="689299"/>
                  </a:cubicBezTo>
                  <a:cubicBezTo>
                    <a:pt x="166745" y="700573"/>
                    <a:pt x="157606" y="709712"/>
                    <a:pt x="146332" y="709712"/>
                  </a:cubicBezTo>
                  <a:cubicBezTo>
                    <a:pt x="135058" y="709712"/>
                    <a:pt x="125919" y="700573"/>
                    <a:pt x="125919" y="689299"/>
                  </a:cubicBezTo>
                  <a:cubicBezTo>
                    <a:pt x="125919" y="678025"/>
                    <a:pt x="135058" y="668886"/>
                    <a:pt x="146332" y="668886"/>
                  </a:cubicBezTo>
                  <a:close/>
                  <a:moveTo>
                    <a:pt x="97555" y="668886"/>
                  </a:moveTo>
                  <a:cubicBezTo>
                    <a:pt x="108829" y="668886"/>
                    <a:pt x="117968" y="678025"/>
                    <a:pt x="117968" y="689299"/>
                  </a:cubicBezTo>
                  <a:cubicBezTo>
                    <a:pt x="117968" y="700573"/>
                    <a:pt x="108829" y="709712"/>
                    <a:pt x="97555" y="709712"/>
                  </a:cubicBezTo>
                  <a:cubicBezTo>
                    <a:pt x="86281" y="709712"/>
                    <a:pt x="77142" y="700573"/>
                    <a:pt x="77142" y="689299"/>
                  </a:cubicBezTo>
                  <a:cubicBezTo>
                    <a:pt x="77142" y="678025"/>
                    <a:pt x="86281" y="668886"/>
                    <a:pt x="97555" y="668886"/>
                  </a:cubicBezTo>
                  <a:close/>
                  <a:moveTo>
                    <a:pt x="48778" y="668886"/>
                  </a:moveTo>
                  <a:cubicBezTo>
                    <a:pt x="60052" y="668886"/>
                    <a:pt x="69191" y="678025"/>
                    <a:pt x="69191" y="689299"/>
                  </a:cubicBezTo>
                  <a:cubicBezTo>
                    <a:pt x="69191" y="700573"/>
                    <a:pt x="60052" y="709712"/>
                    <a:pt x="48778" y="709712"/>
                  </a:cubicBezTo>
                  <a:cubicBezTo>
                    <a:pt x="37504" y="709712"/>
                    <a:pt x="28365" y="700573"/>
                    <a:pt x="28365" y="689299"/>
                  </a:cubicBezTo>
                  <a:cubicBezTo>
                    <a:pt x="28365" y="678025"/>
                    <a:pt x="37504" y="668886"/>
                    <a:pt x="48778" y="668886"/>
                  </a:cubicBezTo>
                  <a:close/>
                  <a:moveTo>
                    <a:pt x="2" y="668886"/>
                  </a:moveTo>
                  <a:cubicBezTo>
                    <a:pt x="11275" y="668886"/>
                    <a:pt x="20414" y="678025"/>
                    <a:pt x="20414" y="689299"/>
                  </a:cubicBezTo>
                  <a:cubicBezTo>
                    <a:pt x="20414" y="700573"/>
                    <a:pt x="11275" y="709712"/>
                    <a:pt x="2" y="709712"/>
                  </a:cubicBezTo>
                  <a:lnTo>
                    <a:pt x="0" y="709711"/>
                  </a:lnTo>
                  <a:lnTo>
                    <a:pt x="0" y="668887"/>
                  </a:lnTo>
                  <a:close/>
                  <a:moveTo>
                    <a:pt x="780434" y="614800"/>
                  </a:moveTo>
                  <a:cubicBezTo>
                    <a:pt x="786071" y="614800"/>
                    <a:pt x="791174" y="617085"/>
                    <a:pt x="794868" y="620779"/>
                  </a:cubicBezTo>
                  <a:lnTo>
                    <a:pt x="796523" y="624774"/>
                  </a:lnTo>
                  <a:lnTo>
                    <a:pt x="780248" y="646539"/>
                  </a:lnTo>
                  <a:lnTo>
                    <a:pt x="773298" y="654185"/>
                  </a:lnTo>
                  <a:lnTo>
                    <a:pt x="772488" y="654021"/>
                  </a:lnTo>
                  <a:cubicBezTo>
                    <a:pt x="765162" y="650923"/>
                    <a:pt x="760021" y="643668"/>
                    <a:pt x="760021" y="635213"/>
                  </a:cubicBezTo>
                  <a:cubicBezTo>
                    <a:pt x="760021" y="623939"/>
                    <a:pt x="769160" y="614800"/>
                    <a:pt x="780434" y="614800"/>
                  </a:cubicBezTo>
                  <a:close/>
                  <a:moveTo>
                    <a:pt x="731657" y="614800"/>
                  </a:moveTo>
                  <a:cubicBezTo>
                    <a:pt x="742931" y="614800"/>
                    <a:pt x="752070" y="623939"/>
                    <a:pt x="752070" y="635213"/>
                  </a:cubicBezTo>
                  <a:cubicBezTo>
                    <a:pt x="752070" y="646487"/>
                    <a:pt x="742931" y="655626"/>
                    <a:pt x="731657" y="655626"/>
                  </a:cubicBezTo>
                  <a:cubicBezTo>
                    <a:pt x="720383" y="655626"/>
                    <a:pt x="711244" y="646487"/>
                    <a:pt x="711244" y="635213"/>
                  </a:cubicBezTo>
                  <a:cubicBezTo>
                    <a:pt x="711244" y="623939"/>
                    <a:pt x="720383" y="614800"/>
                    <a:pt x="731657" y="614800"/>
                  </a:cubicBezTo>
                  <a:close/>
                  <a:moveTo>
                    <a:pt x="682880" y="614800"/>
                  </a:moveTo>
                  <a:cubicBezTo>
                    <a:pt x="694153" y="614800"/>
                    <a:pt x="703293" y="623939"/>
                    <a:pt x="703293" y="635213"/>
                  </a:cubicBezTo>
                  <a:cubicBezTo>
                    <a:pt x="703293" y="646487"/>
                    <a:pt x="694153" y="655626"/>
                    <a:pt x="682880" y="655626"/>
                  </a:cubicBezTo>
                  <a:cubicBezTo>
                    <a:pt x="671606" y="655626"/>
                    <a:pt x="662467" y="646487"/>
                    <a:pt x="662467" y="635213"/>
                  </a:cubicBezTo>
                  <a:cubicBezTo>
                    <a:pt x="662467" y="623939"/>
                    <a:pt x="671606" y="614800"/>
                    <a:pt x="682880" y="614800"/>
                  </a:cubicBezTo>
                  <a:close/>
                  <a:moveTo>
                    <a:pt x="634103" y="614800"/>
                  </a:moveTo>
                  <a:cubicBezTo>
                    <a:pt x="645377" y="614800"/>
                    <a:pt x="654516" y="623939"/>
                    <a:pt x="654516" y="635213"/>
                  </a:cubicBezTo>
                  <a:cubicBezTo>
                    <a:pt x="654516" y="646487"/>
                    <a:pt x="645377" y="655626"/>
                    <a:pt x="634103" y="655626"/>
                  </a:cubicBezTo>
                  <a:cubicBezTo>
                    <a:pt x="622829" y="655626"/>
                    <a:pt x="613690" y="646487"/>
                    <a:pt x="613690" y="635213"/>
                  </a:cubicBezTo>
                  <a:cubicBezTo>
                    <a:pt x="613690" y="623939"/>
                    <a:pt x="622829" y="614800"/>
                    <a:pt x="634103" y="614800"/>
                  </a:cubicBezTo>
                  <a:close/>
                  <a:moveTo>
                    <a:pt x="585326" y="614800"/>
                  </a:moveTo>
                  <a:cubicBezTo>
                    <a:pt x="596599" y="614800"/>
                    <a:pt x="605738" y="623939"/>
                    <a:pt x="605738" y="635213"/>
                  </a:cubicBezTo>
                  <a:cubicBezTo>
                    <a:pt x="605738" y="646487"/>
                    <a:pt x="596599" y="655626"/>
                    <a:pt x="585326" y="655626"/>
                  </a:cubicBezTo>
                  <a:cubicBezTo>
                    <a:pt x="574052" y="655626"/>
                    <a:pt x="564913" y="646487"/>
                    <a:pt x="564913" y="635213"/>
                  </a:cubicBezTo>
                  <a:cubicBezTo>
                    <a:pt x="564913" y="623939"/>
                    <a:pt x="574052" y="614800"/>
                    <a:pt x="585326" y="614800"/>
                  </a:cubicBezTo>
                  <a:close/>
                  <a:moveTo>
                    <a:pt x="536549" y="614800"/>
                  </a:moveTo>
                  <a:cubicBezTo>
                    <a:pt x="547822" y="614800"/>
                    <a:pt x="556961" y="623939"/>
                    <a:pt x="556961" y="635213"/>
                  </a:cubicBezTo>
                  <a:cubicBezTo>
                    <a:pt x="556961" y="646487"/>
                    <a:pt x="547822" y="655626"/>
                    <a:pt x="536549" y="655626"/>
                  </a:cubicBezTo>
                  <a:cubicBezTo>
                    <a:pt x="525275" y="655626"/>
                    <a:pt x="516136" y="646487"/>
                    <a:pt x="516136" y="635213"/>
                  </a:cubicBezTo>
                  <a:cubicBezTo>
                    <a:pt x="516136" y="623939"/>
                    <a:pt x="525275" y="614800"/>
                    <a:pt x="536549" y="614800"/>
                  </a:cubicBezTo>
                  <a:close/>
                  <a:moveTo>
                    <a:pt x="487772" y="614800"/>
                  </a:moveTo>
                  <a:cubicBezTo>
                    <a:pt x="499045" y="614800"/>
                    <a:pt x="508184" y="623939"/>
                    <a:pt x="508184" y="635213"/>
                  </a:cubicBezTo>
                  <a:cubicBezTo>
                    <a:pt x="508184" y="646487"/>
                    <a:pt x="499045" y="655626"/>
                    <a:pt x="487772" y="655626"/>
                  </a:cubicBezTo>
                  <a:cubicBezTo>
                    <a:pt x="476498" y="655626"/>
                    <a:pt x="467359" y="646487"/>
                    <a:pt x="467359" y="635213"/>
                  </a:cubicBezTo>
                  <a:cubicBezTo>
                    <a:pt x="467359" y="623939"/>
                    <a:pt x="476498" y="614800"/>
                    <a:pt x="487772" y="614800"/>
                  </a:cubicBezTo>
                  <a:close/>
                  <a:moveTo>
                    <a:pt x="438994" y="614800"/>
                  </a:moveTo>
                  <a:cubicBezTo>
                    <a:pt x="450268" y="614800"/>
                    <a:pt x="459407" y="623939"/>
                    <a:pt x="459407" y="635213"/>
                  </a:cubicBezTo>
                  <a:cubicBezTo>
                    <a:pt x="459407" y="646487"/>
                    <a:pt x="450268" y="655626"/>
                    <a:pt x="438994" y="655626"/>
                  </a:cubicBezTo>
                  <a:cubicBezTo>
                    <a:pt x="427721" y="655626"/>
                    <a:pt x="418582" y="646487"/>
                    <a:pt x="418582" y="635213"/>
                  </a:cubicBezTo>
                  <a:cubicBezTo>
                    <a:pt x="418582" y="623939"/>
                    <a:pt x="427721" y="614800"/>
                    <a:pt x="438994" y="614800"/>
                  </a:cubicBezTo>
                  <a:close/>
                  <a:moveTo>
                    <a:pt x="390217" y="614800"/>
                  </a:moveTo>
                  <a:cubicBezTo>
                    <a:pt x="401491" y="614800"/>
                    <a:pt x="410630" y="623939"/>
                    <a:pt x="410630" y="635213"/>
                  </a:cubicBezTo>
                  <a:cubicBezTo>
                    <a:pt x="410630" y="646487"/>
                    <a:pt x="401491" y="655626"/>
                    <a:pt x="390217" y="655626"/>
                  </a:cubicBezTo>
                  <a:cubicBezTo>
                    <a:pt x="378944" y="655626"/>
                    <a:pt x="369805" y="646487"/>
                    <a:pt x="369805" y="635213"/>
                  </a:cubicBezTo>
                  <a:cubicBezTo>
                    <a:pt x="369805" y="623939"/>
                    <a:pt x="378944" y="614800"/>
                    <a:pt x="390217" y="614800"/>
                  </a:cubicBezTo>
                  <a:close/>
                  <a:moveTo>
                    <a:pt x="341440" y="614800"/>
                  </a:moveTo>
                  <a:cubicBezTo>
                    <a:pt x="352714" y="614800"/>
                    <a:pt x="361853" y="623939"/>
                    <a:pt x="361853" y="635213"/>
                  </a:cubicBezTo>
                  <a:cubicBezTo>
                    <a:pt x="361853" y="646487"/>
                    <a:pt x="352714" y="655626"/>
                    <a:pt x="341440" y="655626"/>
                  </a:cubicBezTo>
                  <a:cubicBezTo>
                    <a:pt x="330166" y="655626"/>
                    <a:pt x="321028" y="646487"/>
                    <a:pt x="321028" y="635213"/>
                  </a:cubicBezTo>
                  <a:cubicBezTo>
                    <a:pt x="321028" y="623939"/>
                    <a:pt x="330166" y="614800"/>
                    <a:pt x="341440" y="614800"/>
                  </a:cubicBezTo>
                  <a:close/>
                  <a:moveTo>
                    <a:pt x="292663" y="614800"/>
                  </a:moveTo>
                  <a:cubicBezTo>
                    <a:pt x="303937" y="614800"/>
                    <a:pt x="313076" y="623939"/>
                    <a:pt x="313076" y="635213"/>
                  </a:cubicBezTo>
                  <a:cubicBezTo>
                    <a:pt x="313076" y="646487"/>
                    <a:pt x="303937" y="655626"/>
                    <a:pt x="292663" y="655626"/>
                  </a:cubicBezTo>
                  <a:cubicBezTo>
                    <a:pt x="281389" y="655626"/>
                    <a:pt x="272251" y="646487"/>
                    <a:pt x="272251" y="635213"/>
                  </a:cubicBezTo>
                  <a:cubicBezTo>
                    <a:pt x="272251" y="623939"/>
                    <a:pt x="281389" y="614800"/>
                    <a:pt x="292663" y="614800"/>
                  </a:cubicBezTo>
                  <a:close/>
                  <a:moveTo>
                    <a:pt x="243886" y="614800"/>
                  </a:moveTo>
                  <a:cubicBezTo>
                    <a:pt x="255160" y="614800"/>
                    <a:pt x="264299" y="623939"/>
                    <a:pt x="264299" y="635213"/>
                  </a:cubicBezTo>
                  <a:cubicBezTo>
                    <a:pt x="264299" y="646487"/>
                    <a:pt x="255160" y="655626"/>
                    <a:pt x="243886" y="655626"/>
                  </a:cubicBezTo>
                  <a:cubicBezTo>
                    <a:pt x="232612" y="655626"/>
                    <a:pt x="223473" y="646487"/>
                    <a:pt x="223473" y="635213"/>
                  </a:cubicBezTo>
                  <a:cubicBezTo>
                    <a:pt x="223473" y="623939"/>
                    <a:pt x="232612" y="614800"/>
                    <a:pt x="243886" y="614800"/>
                  </a:cubicBezTo>
                  <a:close/>
                  <a:moveTo>
                    <a:pt x="195109" y="614800"/>
                  </a:moveTo>
                  <a:cubicBezTo>
                    <a:pt x="206383" y="614800"/>
                    <a:pt x="215522" y="623939"/>
                    <a:pt x="215522" y="635213"/>
                  </a:cubicBezTo>
                  <a:cubicBezTo>
                    <a:pt x="215522" y="646487"/>
                    <a:pt x="206383" y="655626"/>
                    <a:pt x="195109" y="655626"/>
                  </a:cubicBezTo>
                  <a:cubicBezTo>
                    <a:pt x="183835" y="655626"/>
                    <a:pt x="174696" y="646487"/>
                    <a:pt x="174696" y="635213"/>
                  </a:cubicBezTo>
                  <a:cubicBezTo>
                    <a:pt x="174696" y="623939"/>
                    <a:pt x="183835" y="614800"/>
                    <a:pt x="195109" y="614800"/>
                  </a:cubicBezTo>
                  <a:close/>
                  <a:moveTo>
                    <a:pt x="146332" y="614800"/>
                  </a:moveTo>
                  <a:cubicBezTo>
                    <a:pt x="157606" y="614800"/>
                    <a:pt x="166745" y="623939"/>
                    <a:pt x="166745" y="635213"/>
                  </a:cubicBezTo>
                  <a:cubicBezTo>
                    <a:pt x="166745" y="646487"/>
                    <a:pt x="157606" y="655626"/>
                    <a:pt x="146332" y="655626"/>
                  </a:cubicBezTo>
                  <a:cubicBezTo>
                    <a:pt x="135058" y="655626"/>
                    <a:pt x="125919" y="646487"/>
                    <a:pt x="125919" y="635213"/>
                  </a:cubicBezTo>
                  <a:cubicBezTo>
                    <a:pt x="125919" y="623939"/>
                    <a:pt x="135058" y="614800"/>
                    <a:pt x="146332" y="614800"/>
                  </a:cubicBezTo>
                  <a:close/>
                  <a:moveTo>
                    <a:pt x="97555" y="614800"/>
                  </a:moveTo>
                  <a:cubicBezTo>
                    <a:pt x="108829" y="614800"/>
                    <a:pt x="117968" y="623939"/>
                    <a:pt x="117968" y="635213"/>
                  </a:cubicBezTo>
                  <a:cubicBezTo>
                    <a:pt x="117968" y="646487"/>
                    <a:pt x="108829" y="655626"/>
                    <a:pt x="97555" y="655626"/>
                  </a:cubicBezTo>
                  <a:cubicBezTo>
                    <a:pt x="86281" y="655626"/>
                    <a:pt x="77142" y="646487"/>
                    <a:pt x="77142" y="635213"/>
                  </a:cubicBezTo>
                  <a:cubicBezTo>
                    <a:pt x="77142" y="623939"/>
                    <a:pt x="86281" y="614800"/>
                    <a:pt x="97555" y="614800"/>
                  </a:cubicBezTo>
                  <a:close/>
                  <a:moveTo>
                    <a:pt x="48778" y="614800"/>
                  </a:moveTo>
                  <a:cubicBezTo>
                    <a:pt x="60052" y="614800"/>
                    <a:pt x="69191" y="623939"/>
                    <a:pt x="69191" y="635213"/>
                  </a:cubicBezTo>
                  <a:cubicBezTo>
                    <a:pt x="69191" y="646487"/>
                    <a:pt x="60052" y="655626"/>
                    <a:pt x="48778" y="655626"/>
                  </a:cubicBezTo>
                  <a:cubicBezTo>
                    <a:pt x="37504" y="655626"/>
                    <a:pt x="28365" y="646487"/>
                    <a:pt x="28365" y="635213"/>
                  </a:cubicBezTo>
                  <a:cubicBezTo>
                    <a:pt x="28365" y="623939"/>
                    <a:pt x="37504" y="614800"/>
                    <a:pt x="48778" y="614800"/>
                  </a:cubicBezTo>
                  <a:close/>
                  <a:moveTo>
                    <a:pt x="2" y="614800"/>
                  </a:moveTo>
                  <a:cubicBezTo>
                    <a:pt x="11275" y="614800"/>
                    <a:pt x="20414" y="623939"/>
                    <a:pt x="20414" y="635213"/>
                  </a:cubicBezTo>
                  <a:cubicBezTo>
                    <a:pt x="20414" y="646487"/>
                    <a:pt x="11275" y="655626"/>
                    <a:pt x="2" y="655626"/>
                  </a:cubicBezTo>
                  <a:lnTo>
                    <a:pt x="0" y="655625"/>
                  </a:lnTo>
                  <a:lnTo>
                    <a:pt x="0" y="614801"/>
                  </a:lnTo>
                  <a:close/>
                  <a:moveTo>
                    <a:pt x="829211" y="560714"/>
                  </a:moveTo>
                  <a:cubicBezTo>
                    <a:pt x="832029" y="560714"/>
                    <a:pt x="834714" y="561285"/>
                    <a:pt x="837157" y="562318"/>
                  </a:cubicBezTo>
                  <a:lnTo>
                    <a:pt x="840828" y="564793"/>
                  </a:lnTo>
                  <a:lnTo>
                    <a:pt x="838456" y="568698"/>
                  </a:lnTo>
                  <a:lnTo>
                    <a:pt x="817164" y="597170"/>
                  </a:lnTo>
                  <a:lnTo>
                    <a:pt x="814777" y="595561"/>
                  </a:lnTo>
                  <a:cubicBezTo>
                    <a:pt x="811083" y="591867"/>
                    <a:pt x="808798" y="586764"/>
                    <a:pt x="808798" y="581127"/>
                  </a:cubicBezTo>
                  <a:cubicBezTo>
                    <a:pt x="808798" y="569853"/>
                    <a:pt x="817937" y="560714"/>
                    <a:pt x="829211" y="560714"/>
                  </a:cubicBezTo>
                  <a:close/>
                  <a:moveTo>
                    <a:pt x="780434" y="560714"/>
                  </a:moveTo>
                  <a:cubicBezTo>
                    <a:pt x="791708" y="560714"/>
                    <a:pt x="800847" y="569853"/>
                    <a:pt x="800847" y="581127"/>
                  </a:cubicBezTo>
                  <a:cubicBezTo>
                    <a:pt x="800847" y="592400"/>
                    <a:pt x="791708" y="601539"/>
                    <a:pt x="780434" y="601539"/>
                  </a:cubicBezTo>
                  <a:cubicBezTo>
                    <a:pt x="769160" y="601539"/>
                    <a:pt x="760021" y="592400"/>
                    <a:pt x="760021" y="581127"/>
                  </a:cubicBezTo>
                  <a:cubicBezTo>
                    <a:pt x="760021" y="569853"/>
                    <a:pt x="769160" y="560714"/>
                    <a:pt x="780434" y="560714"/>
                  </a:cubicBezTo>
                  <a:close/>
                  <a:moveTo>
                    <a:pt x="731657" y="560714"/>
                  </a:moveTo>
                  <a:cubicBezTo>
                    <a:pt x="742931" y="560714"/>
                    <a:pt x="752070" y="569853"/>
                    <a:pt x="752070" y="581127"/>
                  </a:cubicBezTo>
                  <a:cubicBezTo>
                    <a:pt x="752070" y="592400"/>
                    <a:pt x="742931" y="601539"/>
                    <a:pt x="731657" y="601539"/>
                  </a:cubicBezTo>
                  <a:cubicBezTo>
                    <a:pt x="720383" y="601539"/>
                    <a:pt x="711244" y="592400"/>
                    <a:pt x="711244" y="581127"/>
                  </a:cubicBezTo>
                  <a:cubicBezTo>
                    <a:pt x="711244" y="569853"/>
                    <a:pt x="720383" y="560714"/>
                    <a:pt x="731657" y="560714"/>
                  </a:cubicBezTo>
                  <a:close/>
                  <a:moveTo>
                    <a:pt x="682880" y="560714"/>
                  </a:moveTo>
                  <a:cubicBezTo>
                    <a:pt x="694153" y="560714"/>
                    <a:pt x="703293" y="569853"/>
                    <a:pt x="703293" y="581127"/>
                  </a:cubicBezTo>
                  <a:cubicBezTo>
                    <a:pt x="703293" y="592400"/>
                    <a:pt x="694153" y="601539"/>
                    <a:pt x="682880" y="601539"/>
                  </a:cubicBezTo>
                  <a:cubicBezTo>
                    <a:pt x="671606" y="601539"/>
                    <a:pt x="662467" y="592400"/>
                    <a:pt x="662467" y="581127"/>
                  </a:cubicBezTo>
                  <a:cubicBezTo>
                    <a:pt x="662467" y="569853"/>
                    <a:pt x="671606" y="560714"/>
                    <a:pt x="682880" y="560714"/>
                  </a:cubicBezTo>
                  <a:close/>
                  <a:moveTo>
                    <a:pt x="634103" y="560714"/>
                  </a:moveTo>
                  <a:cubicBezTo>
                    <a:pt x="645377" y="560714"/>
                    <a:pt x="654516" y="569853"/>
                    <a:pt x="654516" y="581127"/>
                  </a:cubicBezTo>
                  <a:cubicBezTo>
                    <a:pt x="654516" y="592400"/>
                    <a:pt x="645377" y="601539"/>
                    <a:pt x="634103" y="601539"/>
                  </a:cubicBezTo>
                  <a:cubicBezTo>
                    <a:pt x="622829" y="601539"/>
                    <a:pt x="613690" y="592400"/>
                    <a:pt x="613690" y="581127"/>
                  </a:cubicBezTo>
                  <a:cubicBezTo>
                    <a:pt x="613690" y="569853"/>
                    <a:pt x="622829" y="560714"/>
                    <a:pt x="634103" y="560714"/>
                  </a:cubicBezTo>
                  <a:close/>
                  <a:moveTo>
                    <a:pt x="585326" y="560714"/>
                  </a:moveTo>
                  <a:cubicBezTo>
                    <a:pt x="596599" y="560714"/>
                    <a:pt x="605738" y="569853"/>
                    <a:pt x="605738" y="581127"/>
                  </a:cubicBezTo>
                  <a:cubicBezTo>
                    <a:pt x="605738" y="592400"/>
                    <a:pt x="596599" y="601539"/>
                    <a:pt x="585326" y="601539"/>
                  </a:cubicBezTo>
                  <a:cubicBezTo>
                    <a:pt x="574052" y="601539"/>
                    <a:pt x="564913" y="592400"/>
                    <a:pt x="564913" y="581127"/>
                  </a:cubicBezTo>
                  <a:cubicBezTo>
                    <a:pt x="564913" y="569853"/>
                    <a:pt x="574052" y="560714"/>
                    <a:pt x="585326" y="560714"/>
                  </a:cubicBezTo>
                  <a:close/>
                  <a:moveTo>
                    <a:pt x="536549" y="560714"/>
                  </a:moveTo>
                  <a:cubicBezTo>
                    <a:pt x="547822" y="560714"/>
                    <a:pt x="556961" y="569853"/>
                    <a:pt x="556961" y="581127"/>
                  </a:cubicBezTo>
                  <a:cubicBezTo>
                    <a:pt x="556961" y="592400"/>
                    <a:pt x="547822" y="601539"/>
                    <a:pt x="536549" y="601539"/>
                  </a:cubicBezTo>
                  <a:cubicBezTo>
                    <a:pt x="525275" y="601539"/>
                    <a:pt x="516136" y="592400"/>
                    <a:pt x="516136" y="581127"/>
                  </a:cubicBezTo>
                  <a:cubicBezTo>
                    <a:pt x="516136" y="569853"/>
                    <a:pt x="525275" y="560714"/>
                    <a:pt x="536549" y="560714"/>
                  </a:cubicBezTo>
                  <a:close/>
                  <a:moveTo>
                    <a:pt x="487772" y="560714"/>
                  </a:moveTo>
                  <a:cubicBezTo>
                    <a:pt x="499045" y="560714"/>
                    <a:pt x="508184" y="569853"/>
                    <a:pt x="508184" y="581127"/>
                  </a:cubicBezTo>
                  <a:cubicBezTo>
                    <a:pt x="508184" y="592400"/>
                    <a:pt x="499045" y="601539"/>
                    <a:pt x="487772" y="601539"/>
                  </a:cubicBezTo>
                  <a:cubicBezTo>
                    <a:pt x="476498" y="601539"/>
                    <a:pt x="467359" y="592400"/>
                    <a:pt x="467359" y="581127"/>
                  </a:cubicBezTo>
                  <a:cubicBezTo>
                    <a:pt x="467359" y="569853"/>
                    <a:pt x="476498" y="560714"/>
                    <a:pt x="487772" y="560714"/>
                  </a:cubicBezTo>
                  <a:close/>
                  <a:moveTo>
                    <a:pt x="438994" y="560714"/>
                  </a:moveTo>
                  <a:cubicBezTo>
                    <a:pt x="450268" y="560714"/>
                    <a:pt x="459407" y="569853"/>
                    <a:pt x="459407" y="581127"/>
                  </a:cubicBezTo>
                  <a:cubicBezTo>
                    <a:pt x="459407" y="592400"/>
                    <a:pt x="450268" y="601539"/>
                    <a:pt x="438994" y="601539"/>
                  </a:cubicBezTo>
                  <a:cubicBezTo>
                    <a:pt x="427721" y="601539"/>
                    <a:pt x="418582" y="592400"/>
                    <a:pt x="418582" y="581127"/>
                  </a:cubicBezTo>
                  <a:cubicBezTo>
                    <a:pt x="418582" y="569853"/>
                    <a:pt x="427721" y="560714"/>
                    <a:pt x="438994" y="560714"/>
                  </a:cubicBezTo>
                  <a:close/>
                  <a:moveTo>
                    <a:pt x="390217" y="560714"/>
                  </a:moveTo>
                  <a:cubicBezTo>
                    <a:pt x="401491" y="560714"/>
                    <a:pt x="410630" y="569853"/>
                    <a:pt x="410630" y="581127"/>
                  </a:cubicBezTo>
                  <a:cubicBezTo>
                    <a:pt x="410630" y="592400"/>
                    <a:pt x="401491" y="601539"/>
                    <a:pt x="390217" y="601539"/>
                  </a:cubicBezTo>
                  <a:cubicBezTo>
                    <a:pt x="378944" y="601539"/>
                    <a:pt x="369805" y="592400"/>
                    <a:pt x="369805" y="581127"/>
                  </a:cubicBezTo>
                  <a:cubicBezTo>
                    <a:pt x="369805" y="569853"/>
                    <a:pt x="378944" y="560714"/>
                    <a:pt x="390217" y="560714"/>
                  </a:cubicBezTo>
                  <a:close/>
                  <a:moveTo>
                    <a:pt x="341440" y="560714"/>
                  </a:moveTo>
                  <a:cubicBezTo>
                    <a:pt x="352714" y="560714"/>
                    <a:pt x="361853" y="569853"/>
                    <a:pt x="361853" y="581127"/>
                  </a:cubicBezTo>
                  <a:cubicBezTo>
                    <a:pt x="361853" y="592400"/>
                    <a:pt x="352714" y="601539"/>
                    <a:pt x="341440" y="601539"/>
                  </a:cubicBezTo>
                  <a:cubicBezTo>
                    <a:pt x="330166" y="601539"/>
                    <a:pt x="321028" y="592400"/>
                    <a:pt x="321028" y="581127"/>
                  </a:cubicBezTo>
                  <a:cubicBezTo>
                    <a:pt x="321028" y="569853"/>
                    <a:pt x="330166" y="560714"/>
                    <a:pt x="341440" y="560714"/>
                  </a:cubicBezTo>
                  <a:close/>
                  <a:moveTo>
                    <a:pt x="292663" y="560714"/>
                  </a:moveTo>
                  <a:cubicBezTo>
                    <a:pt x="303937" y="560714"/>
                    <a:pt x="313076" y="569853"/>
                    <a:pt x="313076" y="581127"/>
                  </a:cubicBezTo>
                  <a:cubicBezTo>
                    <a:pt x="313076" y="592400"/>
                    <a:pt x="303937" y="601539"/>
                    <a:pt x="292663" y="601539"/>
                  </a:cubicBezTo>
                  <a:cubicBezTo>
                    <a:pt x="281389" y="601539"/>
                    <a:pt x="272251" y="592400"/>
                    <a:pt x="272251" y="581127"/>
                  </a:cubicBezTo>
                  <a:cubicBezTo>
                    <a:pt x="272251" y="569853"/>
                    <a:pt x="281389" y="560714"/>
                    <a:pt x="292663" y="560714"/>
                  </a:cubicBezTo>
                  <a:close/>
                  <a:moveTo>
                    <a:pt x="243886" y="560714"/>
                  </a:moveTo>
                  <a:cubicBezTo>
                    <a:pt x="255160" y="560714"/>
                    <a:pt x="264299" y="569853"/>
                    <a:pt x="264299" y="581127"/>
                  </a:cubicBezTo>
                  <a:cubicBezTo>
                    <a:pt x="264299" y="592400"/>
                    <a:pt x="255160" y="601539"/>
                    <a:pt x="243886" y="601539"/>
                  </a:cubicBezTo>
                  <a:cubicBezTo>
                    <a:pt x="232612" y="601539"/>
                    <a:pt x="223473" y="592400"/>
                    <a:pt x="223473" y="581127"/>
                  </a:cubicBezTo>
                  <a:cubicBezTo>
                    <a:pt x="223473" y="569853"/>
                    <a:pt x="232612" y="560714"/>
                    <a:pt x="243886" y="560714"/>
                  </a:cubicBezTo>
                  <a:close/>
                  <a:moveTo>
                    <a:pt x="195109" y="560714"/>
                  </a:moveTo>
                  <a:cubicBezTo>
                    <a:pt x="206383" y="560714"/>
                    <a:pt x="215522" y="569853"/>
                    <a:pt x="215522" y="581127"/>
                  </a:cubicBezTo>
                  <a:cubicBezTo>
                    <a:pt x="215522" y="592400"/>
                    <a:pt x="206383" y="601539"/>
                    <a:pt x="195109" y="601539"/>
                  </a:cubicBezTo>
                  <a:cubicBezTo>
                    <a:pt x="183835" y="601539"/>
                    <a:pt x="174696" y="592400"/>
                    <a:pt x="174696" y="581127"/>
                  </a:cubicBezTo>
                  <a:cubicBezTo>
                    <a:pt x="174696" y="569853"/>
                    <a:pt x="183835" y="560714"/>
                    <a:pt x="195109" y="560714"/>
                  </a:cubicBezTo>
                  <a:close/>
                  <a:moveTo>
                    <a:pt x="146332" y="560714"/>
                  </a:moveTo>
                  <a:cubicBezTo>
                    <a:pt x="157606" y="560714"/>
                    <a:pt x="166745" y="569853"/>
                    <a:pt x="166745" y="581127"/>
                  </a:cubicBezTo>
                  <a:cubicBezTo>
                    <a:pt x="166745" y="592400"/>
                    <a:pt x="157606" y="601539"/>
                    <a:pt x="146332" y="601539"/>
                  </a:cubicBezTo>
                  <a:cubicBezTo>
                    <a:pt x="135058" y="601539"/>
                    <a:pt x="125919" y="592400"/>
                    <a:pt x="125919" y="581127"/>
                  </a:cubicBezTo>
                  <a:cubicBezTo>
                    <a:pt x="125919" y="569853"/>
                    <a:pt x="135058" y="560714"/>
                    <a:pt x="146332" y="560714"/>
                  </a:cubicBezTo>
                  <a:close/>
                  <a:moveTo>
                    <a:pt x="97555" y="560714"/>
                  </a:moveTo>
                  <a:cubicBezTo>
                    <a:pt x="108829" y="560714"/>
                    <a:pt x="117968" y="569853"/>
                    <a:pt x="117968" y="581127"/>
                  </a:cubicBezTo>
                  <a:cubicBezTo>
                    <a:pt x="117968" y="592400"/>
                    <a:pt x="108829" y="601539"/>
                    <a:pt x="97555" y="601539"/>
                  </a:cubicBezTo>
                  <a:cubicBezTo>
                    <a:pt x="86281" y="601539"/>
                    <a:pt x="77142" y="592400"/>
                    <a:pt x="77142" y="581127"/>
                  </a:cubicBezTo>
                  <a:cubicBezTo>
                    <a:pt x="77142" y="569853"/>
                    <a:pt x="86281" y="560714"/>
                    <a:pt x="97555" y="560714"/>
                  </a:cubicBezTo>
                  <a:close/>
                  <a:moveTo>
                    <a:pt x="48778" y="560714"/>
                  </a:moveTo>
                  <a:cubicBezTo>
                    <a:pt x="60052" y="560714"/>
                    <a:pt x="69191" y="569853"/>
                    <a:pt x="69191" y="581127"/>
                  </a:cubicBezTo>
                  <a:cubicBezTo>
                    <a:pt x="69191" y="592400"/>
                    <a:pt x="60052" y="601539"/>
                    <a:pt x="48778" y="601539"/>
                  </a:cubicBezTo>
                  <a:cubicBezTo>
                    <a:pt x="37504" y="601539"/>
                    <a:pt x="28365" y="592400"/>
                    <a:pt x="28365" y="581127"/>
                  </a:cubicBezTo>
                  <a:cubicBezTo>
                    <a:pt x="28365" y="569853"/>
                    <a:pt x="37504" y="560714"/>
                    <a:pt x="48778" y="560714"/>
                  </a:cubicBezTo>
                  <a:close/>
                  <a:moveTo>
                    <a:pt x="2" y="560714"/>
                  </a:moveTo>
                  <a:cubicBezTo>
                    <a:pt x="11275" y="560714"/>
                    <a:pt x="20414" y="569853"/>
                    <a:pt x="20414" y="581127"/>
                  </a:cubicBezTo>
                  <a:cubicBezTo>
                    <a:pt x="20414" y="592400"/>
                    <a:pt x="11275" y="601539"/>
                    <a:pt x="2" y="601539"/>
                  </a:cubicBezTo>
                  <a:lnTo>
                    <a:pt x="0" y="601538"/>
                  </a:lnTo>
                  <a:lnTo>
                    <a:pt x="0" y="560715"/>
                  </a:lnTo>
                  <a:close/>
                  <a:moveTo>
                    <a:pt x="875909" y="507047"/>
                  </a:moveTo>
                  <a:lnTo>
                    <a:pt x="860084" y="533097"/>
                  </a:lnTo>
                  <a:lnTo>
                    <a:pt x="857575" y="527040"/>
                  </a:lnTo>
                  <a:cubicBezTo>
                    <a:pt x="857575" y="518585"/>
                    <a:pt x="862716" y="511331"/>
                    <a:pt x="870042" y="508232"/>
                  </a:cubicBezTo>
                  <a:close/>
                  <a:moveTo>
                    <a:pt x="829211" y="506628"/>
                  </a:moveTo>
                  <a:cubicBezTo>
                    <a:pt x="840485" y="506628"/>
                    <a:pt x="849624" y="515767"/>
                    <a:pt x="849624" y="527040"/>
                  </a:cubicBezTo>
                  <a:cubicBezTo>
                    <a:pt x="849624" y="538314"/>
                    <a:pt x="840485" y="547453"/>
                    <a:pt x="829211" y="547453"/>
                  </a:cubicBezTo>
                  <a:cubicBezTo>
                    <a:pt x="817937" y="547453"/>
                    <a:pt x="808798" y="538314"/>
                    <a:pt x="808798" y="527040"/>
                  </a:cubicBezTo>
                  <a:cubicBezTo>
                    <a:pt x="808798" y="515767"/>
                    <a:pt x="817937" y="506628"/>
                    <a:pt x="829211" y="506628"/>
                  </a:cubicBezTo>
                  <a:close/>
                  <a:moveTo>
                    <a:pt x="780434" y="506628"/>
                  </a:moveTo>
                  <a:cubicBezTo>
                    <a:pt x="791708" y="506628"/>
                    <a:pt x="800847" y="515767"/>
                    <a:pt x="800847" y="527040"/>
                  </a:cubicBezTo>
                  <a:cubicBezTo>
                    <a:pt x="800847" y="538314"/>
                    <a:pt x="791708" y="547453"/>
                    <a:pt x="780434" y="547453"/>
                  </a:cubicBezTo>
                  <a:cubicBezTo>
                    <a:pt x="769160" y="547453"/>
                    <a:pt x="760021" y="538314"/>
                    <a:pt x="760021" y="527040"/>
                  </a:cubicBezTo>
                  <a:cubicBezTo>
                    <a:pt x="760021" y="515767"/>
                    <a:pt x="769160" y="506628"/>
                    <a:pt x="780434" y="506628"/>
                  </a:cubicBezTo>
                  <a:close/>
                  <a:moveTo>
                    <a:pt x="731657" y="506628"/>
                  </a:moveTo>
                  <a:cubicBezTo>
                    <a:pt x="742931" y="506628"/>
                    <a:pt x="752070" y="515767"/>
                    <a:pt x="752070" y="527040"/>
                  </a:cubicBezTo>
                  <a:cubicBezTo>
                    <a:pt x="752070" y="538314"/>
                    <a:pt x="742931" y="547453"/>
                    <a:pt x="731657" y="547453"/>
                  </a:cubicBezTo>
                  <a:cubicBezTo>
                    <a:pt x="720383" y="547453"/>
                    <a:pt x="711244" y="538314"/>
                    <a:pt x="711244" y="527040"/>
                  </a:cubicBezTo>
                  <a:cubicBezTo>
                    <a:pt x="711244" y="515767"/>
                    <a:pt x="720383" y="506628"/>
                    <a:pt x="731657" y="506628"/>
                  </a:cubicBezTo>
                  <a:close/>
                  <a:moveTo>
                    <a:pt x="682880" y="506628"/>
                  </a:moveTo>
                  <a:cubicBezTo>
                    <a:pt x="694153" y="506628"/>
                    <a:pt x="703293" y="515767"/>
                    <a:pt x="703293" y="527040"/>
                  </a:cubicBezTo>
                  <a:cubicBezTo>
                    <a:pt x="703293" y="538314"/>
                    <a:pt x="694153" y="547453"/>
                    <a:pt x="682880" y="547453"/>
                  </a:cubicBezTo>
                  <a:cubicBezTo>
                    <a:pt x="671606" y="547453"/>
                    <a:pt x="662467" y="538314"/>
                    <a:pt x="662467" y="527040"/>
                  </a:cubicBezTo>
                  <a:cubicBezTo>
                    <a:pt x="662467" y="515767"/>
                    <a:pt x="671606" y="506628"/>
                    <a:pt x="682880" y="506628"/>
                  </a:cubicBezTo>
                  <a:close/>
                  <a:moveTo>
                    <a:pt x="634103" y="506628"/>
                  </a:moveTo>
                  <a:cubicBezTo>
                    <a:pt x="645377" y="506628"/>
                    <a:pt x="654516" y="515767"/>
                    <a:pt x="654516" y="527040"/>
                  </a:cubicBezTo>
                  <a:cubicBezTo>
                    <a:pt x="654516" y="538314"/>
                    <a:pt x="645377" y="547453"/>
                    <a:pt x="634103" y="547453"/>
                  </a:cubicBezTo>
                  <a:cubicBezTo>
                    <a:pt x="622829" y="547453"/>
                    <a:pt x="613690" y="538314"/>
                    <a:pt x="613690" y="527040"/>
                  </a:cubicBezTo>
                  <a:cubicBezTo>
                    <a:pt x="613690" y="515767"/>
                    <a:pt x="622829" y="506628"/>
                    <a:pt x="634103" y="506628"/>
                  </a:cubicBezTo>
                  <a:close/>
                  <a:moveTo>
                    <a:pt x="585326" y="506628"/>
                  </a:moveTo>
                  <a:cubicBezTo>
                    <a:pt x="596599" y="506628"/>
                    <a:pt x="605738" y="515767"/>
                    <a:pt x="605738" y="527040"/>
                  </a:cubicBezTo>
                  <a:cubicBezTo>
                    <a:pt x="605738" y="538314"/>
                    <a:pt x="596599" y="547453"/>
                    <a:pt x="585326" y="547453"/>
                  </a:cubicBezTo>
                  <a:cubicBezTo>
                    <a:pt x="574052" y="547453"/>
                    <a:pt x="564913" y="538314"/>
                    <a:pt x="564913" y="527040"/>
                  </a:cubicBezTo>
                  <a:cubicBezTo>
                    <a:pt x="564913" y="515767"/>
                    <a:pt x="574052" y="506628"/>
                    <a:pt x="585326" y="506628"/>
                  </a:cubicBezTo>
                  <a:close/>
                  <a:moveTo>
                    <a:pt x="536549" y="506628"/>
                  </a:moveTo>
                  <a:cubicBezTo>
                    <a:pt x="547822" y="506628"/>
                    <a:pt x="556961" y="515767"/>
                    <a:pt x="556961" y="527040"/>
                  </a:cubicBezTo>
                  <a:cubicBezTo>
                    <a:pt x="556961" y="538314"/>
                    <a:pt x="547822" y="547453"/>
                    <a:pt x="536549" y="547453"/>
                  </a:cubicBezTo>
                  <a:cubicBezTo>
                    <a:pt x="525275" y="547453"/>
                    <a:pt x="516136" y="538314"/>
                    <a:pt x="516136" y="527040"/>
                  </a:cubicBezTo>
                  <a:cubicBezTo>
                    <a:pt x="516136" y="515767"/>
                    <a:pt x="525275" y="506628"/>
                    <a:pt x="536549" y="506628"/>
                  </a:cubicBezTo>
                  <a:close/>
                  <a:moveTo>
                    <a:pt x="487772" y="506628"/>
                  </a:moveTo>
                  <a:cubicBezTo>
                    <a:pt x="499045" y="506628"/>
                    <a:pt x="508184" y="515767"/>
                    <a:pt x="508184" y="527040"/>
                  </a:cubicBezTo>
                  <a:cubicBezTo>
                    <a:pt x="508184" y="538314"/>
                    <a:pt x="499045" y="547453"/>
                    <a:pt x="487772" y="547453"/>
                  </a:cubicBezTo>
                  <a:cubicBezTo>
                    <a:pt x="476498" y="547453"/>
                    <a:pt x="467359" y="538314"/>
                    <a:pt x="467359" y="527040"/>
                  </a:cubicBezTo>
                  <a:cubicBezTo>
                    <a:pt x="467359" y="515767"/>
                    <a:pt x="476498" y="506628"/>
                    <a:pt x="487772" y="506628"/>
                  </a:cubicBezTo>
                  <a:close/>
                  <a:moveTo>
                    <a:pt x="438994" y="506628"/>
                  </a:moveTo>
                  <a:cubicBezTo>
                    <a:pt x="450268" y="506628"/>
                    <a:pt x="459407" y="515767"/>
                    <a:pt x="459407" y="527040"/>
                  </a:cubicBezTo>
                  <a:cubicBezTo>
                    <a:pt x="459407" y="538314"/>
                    <a:pt x="450268" y="547453"/>
                    <a:pt x="438994" y="547453"/>
                  </a:cubicBezTo>
                  <a:cubicBezTo>
                    <a:pt x="427721" y="547453"/>
                    <a:pt x="418582" y="538314"/>
                    <a:pt x="418582" y="527040"/>
                  </a:cubicBezTo>
                  <a:cubicBezTo>
                    <a:pt x="418582" y="515767"/>
                    <a:pt x="427721" y="506628"/>
                    <a:pt x="438994" y="506628"/>
                  </a:cubicBezTo>
                  <a:close/>
                  <a:moveTo>
                    <a:pt x="390217" y="506628"/>
                  </a:moveTo>
                  <a:cubicBezTo>
                    <a:pt x="401491" y="506628"/>
                    <a:pt x="410630" y="515767"/>
                    <a:pt x="410630" y="527040"/>
                  </a:cubicBezTo>
                  <a:cubicBezTo>
                    <a:pt x="410630" y="538314"/>
                    <a:pt x="401491" y="547453"/>
                    <a:pt x="390217" y="547453"/>
                  </a:cubicBezTo>
                  <a:cubicBezTo>
                    <a:pt x="378944" y="547453"/>
                    <a:pt x="369805" y="538314"/>
                    <a:pt x="369805" y="527040"/>
                  </a:cubicBezTo>
                  <a:cubicBezTo>
                    <a:pt x="369805" y="515767"/>
                    <a:pt x="378944" y="506628"/>
                    <a:pt x="390217" y="506628"/>
                  </a:cubicBezTo>
                  <a:close/>
                  <a:moveTo>
                    <a:pt x="341440" y="506628"/>
                  </a:moveTo>
                  <a:cubicBezTo>
                    <a:pt x="352714" y="506628"/>
                    <a:pt x="361853" y="515767"/>
                    <a:pt x="361853" y="527040"/>
                  </a:cubicBezTo>
                  <a:cubicBezTo>
                    <a:pt x="361853" y="538314"/>
                    <a:pt x="352714" y="547453"/>
                    <a:pt x="341440" y="547453"/>
                  </a:cubicBezTo>
                  <a:cubicBezTo>
                    <a:pt x="330166" y="547453"/>
                    <a:pt x="321028" y="538314"/>
                    <a:pt x="321028" y="527040"/>
                  </a:cubicBezTo>
                  <a:cubicBezTo>
                    <a:pt x="321028" y="515767"/>
                    <a:pt x="330166" y="506628"/>
                    <a:pt x="341440" y="506628"/>
                  </a:cubicBezTo>
                  <a:close/>
                  <a:moveTo>
                    <a:pt x="292663" y="506628"/>
                  </a:moveTo>
                  <a:cubicBezTo>
                    <a:pt x="303937" y="506628"/>
                    <a:pt x="313076" y="515767"/>
                    <a:pt x="313076" y="527040"/>
                  </a:cubicBezTo>
                  <a:cubicBezTo>
                    <a:pt x="313076" y="538314"/>
                    <a:pt x="303937" y="547453"/>
                    <a:pt x="292663" y="547453"/>
                  </a:cubicBezTo>
                  <a:cubicBezTo>
                    <a:pt x="281389" y="547453"/>
                    <a:pt x="272251" y="538314"/>
                    <a:pt x="272251" y="527040"/>
                  </a:cubicBezTo>
                  <a:cubicBezTo>
                    <a:pt x="272251" y="515767"/>
                    <a:pt x="281389" y="506628"/>
                    <a:pt x="292663" y="506628"/>
                  </a:cubicBezTo>
                  <a:close/>
                  <a:moveTo>
                    <a:pt x="243886" y="506628"/>
                  </a:moveTo>
                  <a:cubicBezTo>
                    <a:pt x="255160" y="506628"/>
                    <a:pt x="264299" y="515767"/>
                    <a:pt x="264299" y="527040"/>
                  </a:cubicBezTo>
                  <a:cubicBezTo>
                    <a:pt x="264299" y="538314"/>
                    <a:pt x="255160" y="547453"/>
                    <a:pt x="243886" y="547453"/>
                  </a:cubicBezTo>
                  <a:cubicBezTo>
                    <a:pt x="232612" y="547453"/>
                    <a:pt x="223473" y="538314"/>
                    <a:pt x="223473" y="527040"/>
                  </a:cubicBezTo>
                  <a:cubicBezTo>
                    <a:pt x="223473" y="515767"/>
                    <a:pt x="232612" y="506628"/>
                    <a:pt x="243886" y="506628"/>
                  </a:cubicBezTo>
                  <a:close/>
                  <a:moveTo>
                    <a:pt x="195109" y="506628"/>
                  </a:moveTo>
                  <a:cubicBezTo>
                    <a:pt x="206383" y="506628"/>
                    <a:pt x="215522" y="515767"/>
                    <a:pt x="215522" y="527040"/>
                  </a:cubicBezTo>
                  <a:cubicBezTo>
                    <a:pt x="215522" y="538314"/>
                    <a:pt x="206383" y="547453"/>
                    <a:pt x="195109" y="547453"/>
                  </a:cubicBezTo>
                  <a:cubicBezTo>
                    <a:pt x="183835" y="547453"/>
                    <a:pt x="174696" y="538314"/>
                    <a:pt x="174696" y="527040"/>
                  </a:cubicBezTo>
                  <a:cubicBezTo>
                    <a:pt x="174696" y="515767"/>
                    <a:pt x="183835" y="506628"/>
                    <a:pt x="195109" y="506628"/>
                  </a:cubicBezTo>
                  <a:close/>
                  <a:moveTo>
                    <a:pt x="146332" y="506628"/>
                  </a:moveTo>
                  <a:cubicBezTo>
                    <a:pt x="157606" y="506628"/>
                    <a:pt x="166745" y="515767"/>
                    <a:pt x="166745" y="527040"/>
                  </a:cubicBezTo>
                  <a:cubicBezTo>
                    <a:pt x="166745" y="538314"/>
                    <a:pt x="157606" y="547453"/>
                    <a:pt x="146332" y="547453"/>
                  </a:cubicBezTo>
                  <a:cubicBezTo>
                    <a:pt x="135058" y="547453"/>
                    <a:pt x="125919" y="538314"/>
                    <a:pt x="125919" y="527040"/>
                  </a:cubicBezTo>
                  <a:cubicBezTo>
                    <a:pt x="125919" y="515767"/>
                    <a:pt x="135058" y="506628"/>
                    <a:pt x="146332" y="506628"/>
                  </a:cubicBezTo>
                  <a:close/>
                  <a:moveTo>
                    <a:pt x="97555" y="506628"/>
                  </a:moveTo>
                  <a:cubicBezTo>
                    <a:pt x="108829" y="506628"/>
                    <a:pt x="117968" y="515767"/>
                    <a:pt x="117968" y="527040"/>
                  </a:cubicBezTo>
                  <a:cubicBezTo>
                    <a:pt x="117968" y="538314"/>
                    <a:pt x="108829" y="547453"/>
                    <a:pt x="97555" y="547453"/>
                  </a:cubicBezTo>
                  <a:cubicBezTo>
                    <a:pt x="86281" y="547453"/>
                    <a:pt x="77142" y="538314"/>
                    <a:pt x="77142" y="527040"/>
                  </a:cubicBezTo>
                  <a:cubicBezTo>
                    <a:pt x="77142" y="515767"/>
                    <a:pt x="86281" y="506628"/>
                    <a:pt x="97555" y="506628"/>
                  </a:cubicBezTo>
                  <a:close/>
                  <a:moveTo>
                    <a:pt x="48778" y="506628"/>
                  </a:moveTo>
                  <a:cubicBezTo>
                    <a:pt x="60052" y="506628"/>
                    <a:pt x="69191" y="515767"/>
                    <a:pt x="69191" y="527040"/>
                  </a:cubicBezTo>
                  <a:cubicBezTo>
                    <a:pt x="69191" y="538314"/>
                    <a:pt x="60052" y="547453"/>
                    <a:pt x="48778" y="547453"/>
                  </a:cubicBezTo>
                  <a:cubicBezTo>
                    <a:pt x="37504" y="547453"/>
                    <a:pt x="28365" y="538314"/>
                    <a:pt x="28365" y="527040"/>
                  </a:cubicBezTo>
                  <a:cubicBezTo>
                    <a:pt x="28365" y="515767"/>
                    <a:pt x="37504" y="506628"/>
                    <a:pt x="48778" y="506628"/>
                  </a:cubicBezTo>
                  <a:close/>
                  <a:moveTo>
                    <a:pt x="2" y="506628"/>
                  </a:moveTo>
                  <a:cubicBezTo>
                    <a:pt x="11275" y="506628"/>
                    <a:pt x="20414" y="515767"/>
                    <a:pt x="20414" y="527040"/>
                  </a:cubicBezTo>
                  <a:cubicBezTo>
                    <a:pt x="20414" y="538314"/>
                    <a:pt x="11275" y="547453"/>
                    <a:pt x="2" y="547453"/>
                  </a:cubicBezTo>
                  <a:lnTo>
                    <a:pt x="0" y="547452"/>
                  </a:lnTo>
                  <a:lnTo>
                    <a:pt x="0" y="506629"/>
                  </a:lnTo>
                  <a:close/>
                  <a:moveTo>
                    <a:pt x="877988" y="452541"/>
                  </a:moveTo>
                  <a:cubicBezTo>
                    <a:pt x="883625" y="452541"/>
                    <a:pt x="888728" y="454826"/>
                    <a:pt x="892422" y="458520"/>
                  </a:cubicBezTo>
                  <a:lnTo>
                    <a:pt x="896859" y="469231"/>
                  </a:lnTo>
                  <a:lnTo>
                    <a:pt x="889104" y="485329"/>
                  </a:lnTo>
                  <a:lnTo>
                    <a:pt x="885092" y="491933"/>
                  </a:lnTo>
                  <a:lnTo>
                    <a:pt x="877988" y="493367"/>
                  </a:lnTo>
                  <a:cubicBezTo>
                    <a:pt x="866714" y="493367"/>
                    <a:pt x="857575" y="484228"/>
                    <a:pt x="857575" y="472954"/>
                  </a:cubicBezTo>
                  <a:cubicBezTo>
                    <a:pt x="857575" y="461680"/>
                    <a:pt x="866714" y="452541"/>
                    <a:pt x="877988" y="452541"/>
                  </a:cubicBezTo>
                  <a:close/>
                  <a:moveTo>
                    <a:pt x="829211" y="452541"/>
                  </a:moveTo>
                  <a:cubicBezTo>
                    <a:pt x="840485" y="452541"/>
                    <a:pt x="849624" y="461680"/>
                    <a:pt x="849624" y="472954"/>
                  </a:cubicBezTo>
                  <a:cubicBezTo>
                    <a:pt x="849624" y="484228"/>
                    <a:pt x="840485" y="493367"/>
                    <a:pt x="829211" y="493367"/>
                  </a:cubicBezTo>
                  <a:cubicBezTo>
                    <a:pt x="817937" y="493367"/>
                    <a:pt x="808798" y="484228"/>
                    <a:pt x="808798" y="472954"/>
                  </a:cubicBezTo>
                  <a:cubicBezTo>
                    <a:pt x="808798" y="461680"/>
                    <a:pt x="817937" y="452541"/>
                    <a:pt x="829211" y="452541"/>
                  </a:cubicBezTo>
                  <a:close/>
                  <a:moveTo>
                    <a:pt x="780434" y="452541"/>
                  </a:moveTo>
                  <a:cubicBezTo>
                    <a:pt x="791708" y="452541"/>
                    <a:pt x="800847" y="461680"/>
                    <a:pt x="800847" y="472954"/>
                  </a:cubicBezTo>
                  <a:cubicBezTo>
                    <a:pt x="800847" y="484228"/>
                    <a:pt x="791708" y="493367"/>
                    <a:pt x="780434" y="493367"/>
                  </a:cubicBezTo>
                  <a:cubicBezTo>
                    <a:pt x="769160" y="493367"/>
                    <a:pt x="760021" y="484228"/>
                    <a:pt x="760021" y="472954"/>
                  </a:cubicBezTo>
                  <a:cubicBezTo>
                    <a:pt x="760021" y="461680"/>
                    <a:pt x="769160" y="452541"/>
                    <a:pt x="780434" y="452541"/>
                  </a:cubicBezTo>
                  <a:close/>
                  <a:moveTo>
                    <a:pt x="731657" y="452541"/>
                  </a:moveTo>
                  <a:cubicBezTo>
                    <a:pt x="742931" y="452541"/>
                    <a:pt x="752070" y="461680"/>
                    <a:pt x="752070" y="472954"/>
                  </a:cubicBezTo>
                  <a:cubicBezTo>
                    <a:pt x="752070" y="484228"/>
                    <a:pt x="742931" y="493367"/>
                    <a:pt x="731657" y="493367"/>
                  </a:cubicBezTo>
                  <a:cubicBezTo>
                    <a:pt x="720383" y="493367"/>
                    <a:pt x="711244" y="484228"/>
                    <a:pt x="711244" y="472954"/>
                  </a:cubicBezTo>
                  <a:cubicBezTo>
                    <a:pt x="711244" y="461680"/>
                    <a:pt x="720383" y="452541"/>
                    <a:pt x="731657" y="452541"/>
                  </a:cubicBezTo>
                  <a:close/>
                  <a:moveTo>
                    <a:pt x="682880" y="452541"/>
                  </a:moveTo>
                  <a:cubicBezTo>
                    <a:pt x="694153" y="452541"/>
                    <a:pt x="703293" y="461680"/>
                    <a:pt x="703293" y="472954"/>
                  </a:cubicBezTo>
                  <a:cubicBezTo>
                    <a:pt x="703293" y="484228"/>
                    <a:pt x="694153" y="493367"/>
                    <a:pt x="682880" y="493367"/>
                  </a:cubicBezTo>
                  <a:cubicBezTo>
                    <a:pt x="671606" y="493367"/>
                    <a:pt x="662467" y="484228"/>
                    <a:pt x="662467" y="472954"/>
                  </a:cubicBezTo>
                  <a:cubicBezTo>
                    <a:pt x="662467" y="461680"/>
                    <a:pt x="671606" y="452541"/>
                    <a:pt x="682880" y="452541"/>
                  </a:cubicBezTo>
                  <a:close/>
                  <a:moveTo>
                    <a:pt x="634103" y="452541"/>
                  </a:moveTo>
                  <a:cubicBezTo>
                    <a:pt x="645377" y="452541"/>
                    <a:pt x="654516" y="461680"/>
                    <a:pt x="654516" y="472954"/>
                  </a:cubicBezTo>
                  <a:cubicBezTo>
                    <a:pt x="654516" y="484228"/>
                    <a:pt x="645377" y="493367"/>
                    <a:pt x="634103" y="493367"/>
                  </a:cubicBezTo>
                  <a:cubicBezTo>
                    <a:pt x="622829" y="493367"/>
                    <a:pt x="613690" y="484228"/>
                    <a:pt x="613690" y="472954"/>
                  </a:cubicBezTo>
                  <a:cubicBezTo>
                    <a:pt x="613690" y="461680"/>
                    <a:pt x="622829" y="452541"/>
                    <a:pt x="634103" y="452541"/>
                  </a:cubicBezTo>
                  <a:close/>
                  <a:moveTo>
                    <a:pt x="585326" y="452541"/>
                  </a:moveTo>
                  <a:cubicBezTo>
                    <a:pt x="596599" y="452541"/>
                    <a:pt x="605738" y="461680"/>
                    <a:pt x="605738" y="472954"/>
                  </a:cubicBezTo>
                  <a:cubicBezTo>
                    <a:pt x="605738" y="484228"/>
                    <a:pt x="596599" y="493367"/>
                    <a:pt x="585326" y="493367"/>
                  </a:cubicBezTo>
                  <a:cubicBezTo>
                    <a:pt x="574052" y="493367"/>
                    <a:pt x="564913" y="484228"/>
                    <a:pt x="564913" y="472954"/>
                  </a:cubicBezTo>
                  <a:cubicBezTo>
                    <a:pt x="564913" y="461680"/>
                    <a:pt x="574052" y="452541"/>
                    <a:pt x="585326" y="452541"/>
                  </a:cubicBezTo>
                  <a:close/>
                  <a:moveTo>
                    <a:pt x="536549" y="452541"/>
                  </a:moveTo>
                  <a:cubicBezTo>
                    <a:pt x="547822" y="452541"/>
                    <a:pt x="556961" y="461680"/>
                    <a:pt x="556961" y="472954"/>
                  </a:cubicBezTo>
                  <a:cubicBezTo>
                    <a:pt x="556961" y="484228"/>
                    <a:pt x="547822" y="493367"/>
                    <a:pt x="536549" y="493367"/>
                  </a:cubicBezTo>
                  <a:cubicBezTo>
                    <a:pt x="525275" y="493367"/>
                    <a:pt x="516136" y="484228"/>
                    <a:pt x="516136" y="472954"/>
                  </a:cubicBezTo>
                  <a:cubicBezTo>
                    <a:pt x="516136" y="461680"/>
                    <a:pt x="525275" y="452541"/>
                    <a:pt x="536549" y="452541"/>
                  </a:cubicBezTo>
                  <a:close/>
                  <a:moveTo>
                    <a:pt x="487772" y="452541"/>
                  </a:moveTo>
                  <a:cubicBezTo>
                    <a:pt x="499045" y="452541"/>
                    <a:pt x="508184" y="461680"/>
                    <a:pt x="508184" y="472954"/>
                  </a:cubicBezTo>
                  <a:cubicBezTo>
                    <a:pt x="508184" y="484228"/>
                    <a:pt x="499045" y="493367"/>
                    <a:pt x="487772" y="493367"/>
                  </a:cubicBezTo>
                  <a:cubicBezTo>
                    <a:pt x="476498" y="493367"/>
                    <a:pt x="467359" y="484228"/>
                    <a:pt x="467359" y="472954"/>
                  </a:cubicBezTo>
                  <a:cubicBezTo>
                    <a:pt x="467359" y="461680"/>
                    <a:pt x="476498" y="452541"/>
                    <a:pt x="487772" y="452541"/>
                  </a:cubicBezTo>
                  <a:close/>
                  <a:moveTo>
                    <a:pt x="438994" y="452541"/>
                  </a:moveTo>
                  <a:cubicBezTo>
                    <a:pt x="450268" y="452541"/>
                    <a:pt x="459407" y="461680"/>
                    <a:pt x="459407" y="472954"/>
                  </a:cubicBezTo>
                  <a:cubicBezTo>
                    <a:pt x="459407" y="484228"/>
                    <a:pt x="450268" y="493367"/>
                    <a:pt x="438994" y="493367"/>
                  </a:cubicBezTo>
                  <a:cubicBezTo>
                    <a:pt x="427721" y="493367"/>
                    <a:pt x="418582" y="484228"/>
                    <a:pt x="418582" y="472954"/>
                  </a:cubicBezTo>
                  <a:cubicBezTo>
                    <a:pt x="418582" y="461680"/>
                    <a:pt x="427721" y="452541"/>
                    <a:pt x="438994" y="452541"/>
                  </a:cubicBezTo>
                  <a:close/>
                  <a:moveTo>
                    <a:pt x="390217" y="452541"/>
                  </a:moveTo>
                  <a:cubicBezTo>
                    <a:pt x="401491" y="452541"/>
                    <a:pt x="410630" y="461680"/>
                    <a:pt x="410630" y="472954"/>
                  </a:cubicBezTo>
                  <a:cubicBezTo>
                    <a:pt x="410630" y="484228"/>
                    <a:pt x="401491" y="493367"/>
                    <a:pt x="390217" y="493367"/>
                  </a:cubicBezTo>
                  <a:cubicBezTo>
                    <a:pt x="378944" y="493367"/>
                    <a:pt x="369805" y="484228"/>
                    <a:pt x="369805" y="472954"/>
                  </a:cubicBezTo>
                  <a:cubicBezTo>
                    <a:pt x="369805" y="461680"/>
                    <a:pt x="378944" y="452541"/>
                    <a:pt x="390217" y="452541"/>
                  </a:cubicBezTo>
                  <a:close/>
                  <a:moveTo>
                    <a:pt x="341440" y="452541"/>
                  </a:moveTo>
                  <a:cubicBezTo>
                    <a:pt x="352714" y="452541"/>
                    <a:pt x="361853" y="461680"/>
                    <a:pt x="361853" y="472954"/>
                  </a:cubicBezTo>
                  <a:cubicBezTo>
                    <a:pt x="361853" y="484228"/>
                    <a:pt x="352714" y="493367"/>
                    <a:pt x="341440" y="493367"/>
                  </a:cubicBezTo>
                  <a:cubicBezTo>
                    <a:pt x="330166" y="493367"/>
                    <a:pt x="321028" y="484228"/>
                    <a:pt x="321028" y="472954"/>
                  </a:cubicBezTo>
                  <a:cubicBezTo>
                    <a:pt x="321028" y="461680"/>
                    <a:pt x="330166" y="452541"/>
                    <a:pt x="341440" y="452541"/>
                  </a:cubicBezTo>
                  <a:close/>
                  <a:moveTo>
                    <a:pt x="292663" y="452541"/>
                  </a:moveTo>
                  <a:cubicBezTo>
                    <a:pt x="303937" y="452541"/>
                    <a:pt x="313076" y="461680"/>
                    <a:pt x="313076" y="472954"/>
                  </a:cubicBezTo>
                  <a:cubicBezTo>
                    <a:pt x="313076" y="484228"/>
                    <a:pt x="303937" y="493367"/>
                    <a:pt x="292663" y="493367"/>
                  </a:cubicBezTo>
                  <a:cubicBezTo>
                    <a:pt x="281389" y="493367"/>
                    <a:pt x="272251" y="484228"/>
                    <a:pt x="272251" y="472954"/>
                  </a:cubicBezTo>
                  <a:cubicBezTo>
                    <a:pt x="272251" y="461680"/>
                    <a:pt x="281389" y="452541"/>
                    <a:pt x="292663" y="452541"/>
                  </a:cubicBezTo>
                  <a:close/>
                  <a:moveTo>
                    <a:pt x="243886" y="452541"/>
                  </a:moveTo>
                  <a:cubicBezTo>
                    <a:pt x="255160" y="452541"/>
                    <a:pt x="264299" y="461680"/>
                    <a:pt x="264299" y="472954"/>
                  </a:cubicBezTo>
                  <a:cubicBezTo>
                    <a:pt x="264299" y="484228"/>
                    <a:pt x="255160" y="493367"/>
                    <a:pt x="243886" y="493367"/>
                  </a:cubicBezTo>
                  <a:cubicBezTo>
                    <a:pt x="232612" y="493367"/>
                    <a:pt x="223473" y="484228"/>
                    <a:pt x="223473" y="472954"/>
                  </a:cubicBezTo>
                  <a:cubicBezTo>
                    <a:pt x="223473" y="461680"/>
                    <a:pt x="232612" y="452541"/>
                    <a:pt x="243886" y="452541"/>
                  </a:cubicBezTo>
                  <a:close/>
                  <a:moveTo>
                    <a:pt x="195109" y="452541"/>
                  </a:moveTo>
                  <a:cubicBezTo>
                    <a:pt x="206383" y="452541"/>
                    <a:pt x="215522" y="461680"/>
                    <a:pt x="215522" y="472954"/>
                  </a:cubicBezTo>
                  <a:cubicBezTo>
                    <a:pt x="215522" y="484228"/>
                    <a:pt x="206383" y="493367"/>
                    <a:pt x="195109" y="493367"/>
                  </a:cubicBezTo>
                  <a:cubicBezTo>
                    <a:pt x="183835" y="493367"/>
                    <a:pt x="174696" y="484228"/>
                    <a:pt x="174696" y="472954"/>
                  </a:cubicBezTo>
                  <a:cubicBezTo>
                    <a:pt x="174696" y="461680"/>
                    <a:pt x="183835" y="452541"/>
                    <a:pt x="195109" y="452541"/>
                  </a:cubicBezTo>
                  <a:close/>
                  <a:moveTo>
                    <a:pt x="146332" y="452541"/>
                  </a:moveTo>
                  <a:cubicBezTo>
                    <a:pt x="157606" y="452541"/>
                    <a:pt x="166745" y="461680"/>
                    <a:pt x="166745" y="472954"/>
                  </a:cubicBezTo>
                  <a:cubicBezTo>
                    <a:pt x="166745" y="484228"/>
                    <a:pt x="157606" y="493367"/>
                    <a:pt x="146332" y="493367"/>
                  </a:cubicBezTo>
                  <a:cubicBezTo>
                    <a:pt x="135058" y="493367"/>
                    <a:pt x="125919" y="484228"/>
                    <a:pt x="125919" y="472954"/>
                  </a:cubicBezTo>
                  <a:cubicBezTo>
                    <a:pt x="125919" y="461680"/>
                    <a:pt x="135058" y="452541"/>
                    <a:pt x="146332" y="452541"/>
                  </a:cubicBezTo>
                  <a:close/>
                  <a:moveTo>
                    <a:pt x="97555" y="452541"/>
                  </a:moveTo>
                  <a:cubicBezTo>
                    <a:pt x="108829" y="452541"/>
                    <a:pt x="117968" y="461680"/>
                    <a:pt x="117968" y="472954"/>
                  </a:cubicBezTo>
                  <a:cubicBezTo>
                    <a:pt x="117968" y="484228"/>
                    <a:pt x="108829" y="493367"/>
                    <a:pt x="97555" y="493367"/>
                  </a:cubicBezTo>
                  <a:cubicBezTo>
                    <a:pt x="86281" y="493367"/>
                    <a:pt x="77142" y="484228"/>
                    <a:pt x="77142" y="472954"/>
                  </a:cubicBezTo>
                  <a:cubicBezTo>
                    <a:pt x="77142" y="461680"/>
                    <a:pt x="86281" y="452541"/>
                    <a:pt x="97555" y="452541"/>
                  </a:cubicBezTo>
                  <a:close/>
                  <a:moveTo>
                    <a:pt x="48778" y="452541"/>
                  </a:moveTo>
                  <a:cubicBezTo>
                    <a:pt x="60052" y="452541"/>
                    <a:pt x="69191" y="461680"/>
                    <a:pt x="69191" y="472954"/>
                  </a:cubicBezTo>
                  <a:cubicBezTo>
                    <a:pt x="69191" y="484228"/>
                    <a:pt x="60052" y="493367"/>
                    <a:pt x="48778" y="493367"/>
                  </a:cubicBezTo>
                  <a:cubicBezTo>
                    <a:pt x="37504" y="493367"/>
                    <a:pt x="28365" y="484228"/>
                    <a:pt x="28365" y="472954"/>
                  </a:cubicBezTo>
                  <a:cubicBezTo>
                    <a:pt x="28365" y="461680"/>
                    <a:pt x="37504" y="452541"/>
                    <a:pt x="48778" y="452541"/>
                  </a:cubicBezTo>
                  <a:close/>
                  <a:moveTo>
                    <a:pt x="2" y="452541"/>
                  </a:moveTo>
                  <a:cubicBezTo>
                    <a:pt x="11275" y="452541"/>
                    <a:pt x="20414" y="461680"/>
                    <a:pt x="20414" y="472954"/>
                  </a:cubicBezTo>
                  <a:cubicBezTo>
                    <a:pt x="20414" y="484228"/>
                    <a:pt x="11275" y="493367"/>
                    <a:pt x="2" y="493367"/>
                  </a:cubicBezTo>
                  <a:lnTo>
                    <a:pt x="0" y="493366"/>
                  </a:lnTo>
                  <a:lnTo>
                    <a:pt x="0" y="452542"/>
                  </a:lnTo>
                  <a:close/>
                  <a:moveTo>
                    <a:pt x="926765" y="398455"/>
                  </a:moveTo>
                  <a:lnTo>
                    <a:pt x="930582" y="399226"/>
                  </a:lnTo>
                  <a:lnTo>
                    <a:pt x="913716" y="434236"/>
                  </a:lnTo>
                  <a:lnTo>
                    <a:pt x="912331" y="433302"/>
                  </a:lnTo>
                  <a:cubicBezTo>
                    <a:pt x="908637" y="429608"/>
                    <a:pt x="906352" y="424505"/>
                    <a:pt x="906352" y="418868"/>
                  </a:cubicBezTo>
                  <a:cubicBezTo>
                    <a:pt x="906352" y="407594"/>
                    <a:pt x="915491" y="398455"/>
                    <a:pt x="926765" y="398455"/>
                  </a:cubicBezTo>
                  <a:close/>
                  <a:moveTo>
                    <a:pt x="877988" y="398455"/>
                  </a:moveTo>
                  <a:cubicBezTo>
                    <a:pt x="889262" y="398455"/>
                    <a:pt x="898401" y="407594"/>
                    <a:pt x="898401" y="418868"/>
                  </a:cubicBezTo>
                  <a:cubicBezTo>
                    <a:pt x="898401" y="430142"/>
                    <a:pt x="889262" y="439281"/>
                    <a:pt x="877988" y="439281"/>
                  </a:cubicBezTo>
                  <a:cubicBezTo>
                    <a:pt x="866714" y="439281"/>
                    <a:pt x="857575" y="430142"/>
                    <a:pt x="857575" y="418868"/>
                  </a:cubicBezTo>
                  <a:cubicBezTo>
                    <a:pt x="857575" y="407594"/>
                    <a:pt x="866714" y="398455"/>
                    <a:pt x="877988" y="398455"/>
                  </a:cubicBezTo>
                  <a:close/>
                  <a:moveTo>
                    <a:pt x="829211" y="398455"/>
                  </a:moveTo>
                  <a:cubicBezTo>
                    <a:pt x="840485" y="398455"/>
                    <a:pt x="849624" y="407594"/>
                    <a:pt x="849624" y="418868"/>
                  </a:cubicBezTo>
                  <a:cubicBezTo>
                    <a:pt x="849624" y="430142"/>
                    <a:pt x="840485" y="439281"/>
                    <a:pt x="829211" y="439281"/>
                  </a:cubicBezTo>
                  <a:cubicBezTo>
                    <a:pt x="817937" y="439281"/>
                    <a:pt x="808798" y="430142"/>
                    <a:pt x="808798" y="418868"/>
                  </a:cubicBezTo>
                  <a:cubicBezTo>
                    <a:pt x="808798" y="407594"/>
                    <a:pt x="817937" y="398455"/>
                    <a:pt x="829211" y="398455"/>
                  </a:cubicBezTo>
                  <a:close/>
                  <a:moveTo>
                    <a:pt x="780434" y="398455"/>
                  </a:moveTo>
                  <a:cubicBezTo>
                    <a:pt x="791708" y="398455"/>
                    <a:pt x="800847" y="407594"/>
                    <a:pt x="800847" y="418868"/>
                  </a:cubicBezTo>
                  <a:cubicBezTo>
                    <a:pt x="800847" y="430142"/>
                    <a:pt x="791708" y="439281"/>
                    <a:pt x="780434" y="439281"/>
                  </a:cubicBezTo>
                  <a:cubicBezTo>
                    <a:pt x="769160" y="439281"/>
                    <a:pt x="760021" y="430142"/>
                    <a:pt x="760021" y="418868"/>
                  </a:cubicBezTo>
                  <a:cubicBezTo>
                    <a:pt x="760021" y="407594"/>
                    <a:pt x="769160" y="398455"/>
                    <a:pt x="780434" y="398455"/>
                  </a:cubicBezTo>
                  <a:close/>
                  <a:moveTo>
                    <a:pt x="731657" y="398455"/>
                  </a:moveTo>
                  <a:cubicBezTo>
                    <a:pt x="742931" y="398455"/>
                    <a:pt x="752070" y="407594"/>
                    <a:pt x="752070" y="418868"/>
                  </a:cubicBezTo>
                  <a:cubicBezTo>
                    <a:pt x="752070" y="430142"/>
                    <a:pt x="742931" y="439281"/>
                    <a:pt x="731657" y="439281"/>
                  </a:cubicBezTo>
                  <a:cubicBezTo>
                    <a:pt x="720383" y="439281"/>
                    <a:pt x="711244" y="430142"/>
                    <a:pt x="711244" y="418868"/>
                  </a:cubicBezTo>
                  <a:cubicBezTo>
                    <a:pt x="711244" y="407594"/>
                    <a:pt x="720383" y="398455"/>
                    <a:pt x="731657" y="398455"/>
                  </a:cubicBezTo>
                  <a:close/>
                  <a:moveTo>
                    <a:pt x="682880" y="398455"/>
                  </a:moveTo>
                  <a:cubicBezTo>
                    <a:pt x="694153" y="398455"/>
                    <a:pt x="703293" y="407594"/>
                    <a:pt x="703293" y="418868"/>
                  </a:cubicBezTo>
                  <a:cubicBezTo>
                    <a:pt x="703293" y="430142"/>
                    <a:pt x="694153" y="439281"/>
                    <a:pt x="682880" y="439281"/>
                  </a:cubicBezTo>
                  <a:cubicBezTo>
                    <a:pt x="671606" y="439281"/>
                    <a:pt x="662467" y="430142"/>
                    <a:pt x="662467" y="418868"/>
                  </a:cubicBezTo>
                  <a:cubicBezTo>
                    <a:pt x="662467" y="407594"/>
                    <a:pt x="671606" y="398455"/>
                    <a:pt x="682880" y="398455"/>
                  </a:cubicBezTo>
                  <a:close/>
                  <a:moveTo>
                    <a:pt x="634103" y="398455"/>
                  </a:moveTo>
                  <a:cubicBezTo>
                    <a:pt x="645377" y="398455"/>
                    <a:pt x="654516" y="407594"/>
                    <a:pt x="654516" y="418868"/>
                  </a:cubicBezTo>
                  <a:cubicBezTo>
                    <a:pt x="654516" y="430142"/>
                    <a:pt x="645377" y="439281"/>
                    <a:pt x="634103" y="439281"/>
                  </a:cubicBezTo>
                  <a:cubicBezTo>
                    <a:pt x="622829" y="439281"/>
                    <a:pt x="613690" y="430142"/>
                    <a:pt x="613690" y="418868"/>
                  </a:cubicBezTo>
                  <a:cubicBezTo>
                    <a:pt x="613690" y="407594"/>
                    <a:pt x="622829" y="398455"/>
                    <a:pt x="634103" y="398455"/>
                  </a:cubicBezTo>
                  <a:close/>
                  <a:moveTo>
                    <a:pt x="585326" y="398455"/>
                  </a:moveTo>
                  <a:cubicBezTo>
                    <a:pt x="596599" y="398455"/>
                    <a:pt x="605738" y="407594"/>
                    <a:pt x="605738" y="418868"/>
                  </a:cubicBezTo>
                  <a:cubicBezTo>
                    <a:pt x="605738" y="430142"/>
                    <a:pt x="596599" y="439281"/>
                    <a:pt x="585326" y="439281"/>
                  </a:cubicBezTo>
                  <a:cubicBezTo>
                    <a:pt x="574052" y="439281"/>
                    <a:pt x="564913" y="430142"/>
                    <a:pt x="564913" y="418868"/>
                  </a:cubicBezTo>
                  <a:cubicBezTo>
                    <a:pt x="564913" y="407594"/>
                    <a:pt x="574052" y="398455"/>
                    <a:pt x="585326" y="398455"/>
                  </a:cubicBezTo>
                  <a:close/>
                  <a:moveTo>
                    <a:pt x="536549" y="398455"/>
                  </a:moveTo>
                  <a:cubicBezTo>
                    <a:pt x="547822" y="398455"/>
                    <a:pt x="556961" y="407594"/>
                    <a:pt x="556961" y="418868"/>
                  </a:cubicBezTo>
                  <a:cubicBezTo>
                    <a:pt x="556961" y="430142"/>
                    <a:pt x="547822" y="439281"/>
                    <a:pt x="536549" y="439281"/>
                  </a:cubicBezTo>
                  <a:cubicBezTo>
                    <a:pt x="525275" y="439281"/>
                    <a:pt x="516136" y="430142"/>
                    <a:pt x="516136" y="418868"/>
                  </a:cubicBezTo>
                  <a:cubicBezTo>
                    <a:pt x="516136" y="407594"/>
                    <a:pt x="525275" y="398455"/>
                    <a:pt x="536549" y="398455"/>
                  </a:cubicBezTo>
                  <a:close/>
                  <a:moveTo>
                    <a:pt x="487772" y="398455"/>
                  </a:moveTo>
                  <a:cubicBezTo>
                    <a:pt x="499045" y="398455"/>
                    <a:pt x="508184" y="407594"/>
                    <a:pt x="508184" y="418868"/>
                  </a:cubicBezTo>
                  <a:cubicBezTo>
                    <a:pt x="508184" y="430142"/>
                    <a:pt x="499045" y="439281"/>
                    <a:pt x="487772" y="439281"/>
                  </a:cubicBezTo>
                  <a:cubicBezTo>
                    <a:pt x="476498" y="439281"/>
                    <a:pt x="467359" y="430142"/>
                    <a:pt x="467359" y="418868"/>
                  </a:cubicBezTo>
                  <a:cubicBezTo>
                    <a:pt x="467359" y="407594"/>
                    <a:pt x="476498" y="398455"/>
                    <a:pt x="487772" y="398455"/>
                  </a:cubicBezTo>
                  <a:close/>
                  <a:moveTo>
                    <a:pt x="438994" y="398455"/>
                  </a:moveTo>
                  <a:cubicBezTo>
                    <a:pt x="450268" y="398455"/>
                    <a:pt x="459407" y="407594"/>
                    <a:pt x="459407" y="418868"/>
                  </a:cubicBezTo>
                  <a:cubicBezTo>
                    <a:pt x="459407" y="430142"/>
                    <a:pt x="450268" y="439281"/>
                    <a:pt x="438994" y="439281"/>
                  </a:cubicBezTo>
                  <a:cubicBezTo>
                    <a:pt x="427721" y="439281"/>
                    <a:pt x="418582" y="430142"/>
                    <a:pt x="418582" y="418868"/>
                  </a:cubicBezTo>
                  <a:cubicBezTo>
                    <a:pt x="418582" y="407594"/>
                    <a:pt x="427721" y="398455"/>
                    <a:pt x="438994" y="398455"/>
                  </a:cubicBezTo>
                  <a:close/>
                  <a:moveTo>
                    <a:pt x="390217" y="398455"/>
                  </a:moveTo>
                  <a:cubicBezTo>
                    <a:pt x="401491" y="398455"/>
                    <a:pt x="410630" y="407594"/>
                    <a:pt x="410630" y="418868"/>
                  </a:cubicBezTo>
                  <a:cubicBezTo>
                    <a:pt x="410630" y="430142"/>
                    <a:pt x="401491" y="439281"/>
                    <a:pt x="390217" y="439281"/>
                  </a:cubicBezTo>
                  <a:cubicBezTo>
                    <a:pt x="378944" y="439281"/>
                    <a:pt x="369805" y="430142"/>
                    <a:pt x="369805" y="418868"/>
                  </a:cubicBezTo>
                  <a:cubicBezTo>
                    <a:pt x="369805" y="407594"/>
                    <a:pt x="378944" y="398455"/>
                    <a:pt x="390217" y="398455"/>
                  </a:cubicBezTo>
                  <a:close/>
                  <a:moveTo>
                    <a:pt x="341440" y="398455"/>
                  </a:moveTo>
                  <a:cubicBezTo>
                    <a:pt x="352714" y="398455"/>
                    <a:pt x="361853" y="407594"/>
                    <a:pt x="361853" y="418868"/>
                  </a:cubicBezTo>
                  <a:cubicBezTo>
                    <a:pt x="361853" y="430142"/>
                    <a:pt x="352714" y="439281"/>
                    <a:pt x="341440" y="439281"/>
                  </a:cubicBezTo>
                  <a:cubicBezTo>
                    <a:pt x="330166" y="439281"/>
                    <a:pt x="321028" y="430142"/>
                    <a:pt x="321028" y="418868"/>
                  </a:cubicBezTo>
                  <a:cubicBezTo>
                    <a:pt x="321028" y="407594"/>
                    <a:pt x="330166" y="398455"/>
                    <a:pt x="341440" y="398455"/>
                  </a:cubicBezTo>
                  <a:close/>
                  <a:moveTo>
                    <a:pt x="292663" y="398455"/>
                  </a:moveTo>
                  <a:cubicBezTo>
                    <a:pt x="303937" y="398455"/>
                    <a:pt x="313076" y="407594"/>
                    <a:pt x="313076" y="418868"/>
                  </a:cubicBezTo>
                  <a:cubicBezTo>
                    <a:pt x="313076" y="430142"/>
                    <a:pt x="303937" y="439281"/>
                    <a:pt x="292663" y="439281"/>
                  </a:cubicBezTo>
                  <a:cubicBezTo>
                    <a:pt x="281389" y="439281"/>
                    <a:pt x="272251" y="430142"/>
                    <a:pt x="272251" y="418868"/>
                  </a:cubicBezTo>
                  <a:cubicBezTo>
                    <a:pt x="272251" y="407594"/>
                    <a:pt x="281389" y="398455"/>
                    <a:pt x="292663" y="398455"/>
                  </a:cubicBezTo>
                  <a:close/>
                  <a:moveTo>
                    <a:pt x="243886" y="398455"/>
                  </a:moveTo>
                  <a:cubicBezTo>
                    <a:pt x="255160" y="398455"/>
                    <a:pt x="264299" y="407594"/>
                    <a:pt x="264299" y="418868"/>
                  </a:cubicBezTo>
                  <a:cubicBezTo>
                    <a:pt x="264299" y="430142"/>
                    <a:pt x="255160" y="439281"/>
                    <a:pt x="243886" y="439281"/>
                  </a:cubicBezTo>
                  <a:cubicBezTo>
                    <a:pt x="232612" y="439281"/>
                    <a:pt x="223473" y="430142"/>
                    <a:pt x="223473" y="418868"/>
                  </a:cubicBezTo>
                  <a:cubicBezTo>
                    <a:pt x="223473" y="407594"/>
                    <a:pt x="232612" y="398455"/>
                    <a:pt x="243886" y="398455"/>
                  </a:cubicBezTo>
                  <a:close/>
                  <a:moveTo>
                    <a:pt x="195109" y="398455"/>
                  </a:moveTo>
                  <a:cubicBezTo>
                    <a:pt x="206383" y="398455"/>
                    <a:pt x="215522" y="407594"/>
                    <a:pt x="215522" y="418868"/>
                  </a:cubicBezTo>
                  <a:cubicBezTo>
                    <a:pt x="215522" y="430142"/>
                    <a:pt x="206383" y="439281"/>
                    <a:pt x="195109" y="439281"/>
                  </a:cubicBezTo>
                  <a:cubicBezTo>
                    <a:pt x="183835" y="439281"/>
                    <a:pt x="174696" y="430142"/>
                    <a:pt x="174696" y="418868"/>
                  </a:cubicBezTo>
                  <a:cubicBezTo>
                    <a:pt x="174696" y="407594"/>
                    <a:pt x="183835" y="398455"/>
                    <a:pt x="195109" y="398455"/>
                  </a:cubicBezTo>
                  <a:close/>
                  <a:moveTo>
                    <a:pt x="146332" y="398455"/>
                  </a:moveTo>
                  <a:cubicBezTo>
                    <a:pt x="157606" y="398455"/>
                    <a:pt x="166745" y="407594"/>
                    <a:pt x="166745" y="418868"/>
                  </a:cubicBezTo>
                  <a:cubicBezTo>
                    <a:pt x="166745" y="430142"/>
                    <a:pt x="157606" y="439281"/>
                    <a:pt x="146332" y="439281"/>
                  </a:cubicBezTo>
                  <a:cubicBezTo>
                    <a:pt x="135058" y="439281"/>
                    <a:pt x="125919" y="430142"/>
                    <a:pt x="125919" y="418868"/>
                  </a:cubicBezTo>
                  <a:cubicBezTo>
                    <a:pt x="125919" y="407594"/>
                    <a:pt x="135058" y="398455"/>
                    <a:pt x="146332" y="398455"/>
                  </a:cubicBezTo>
                  <a:close/>
                  <a:moveTo>
                    <a:pt x="97555" y="398455"/>
                  </a:moveTo>
                  <a:cubicBezTo>
                    <a:pt x="108829" y="398455"/>
                    <a:pt x="117968" y="407594"/>
                    <a:pt x="117968" y="418868"/>
                  </a:cubicBezTo>
                  <a:cubicBezTo>
                    <a:pt x="117968" y="430142"/>
                    <a:pt x="108829" y="439281"/>
                    <a:pt x="97555" y="439281"/>
                  </a:cubicBezTo>
                  <a:cubicBezTo>
                    <a:pt x="86281" y="439281"/>
                    <a:pt x="77142" y="430142"/>
                    <a:pt x="77142" y="418868"/>
                  </a:cubicBezTo>
                  <a:cubicBezTo>
                    <a:pt x="77142" y="407594"/>
                    <a:pt x="86281" y="398455"/>
                    <a:pt x="97555" y="398455"/>
                  </a:cubicBezTo>
                  <a:close/>
                  <a:moveTo>
                    <a:pt x="48778" y="398455"/>
                  </a:moveTo>
                  <a:cubicBezTo>
                    <a:pt x="60052" y="398455"/>
                    <a:pt x="69191" y="407594"/>
                    <a:pt x="69191" y="418868"/>
                  </a:cubicBezTo>
                  <a:cubicBezTo>
                    <a:pt x="69191" y="430142"/>
                    <a:pt x="60052" y="439281"/>
                    <a:pt x="48778" y="439281"/>
                  </a:cubicBezTo>
                  <a:cubicBezTo>
                    <a:pt x="37504" y="439281"/>
                    <a:pt x="28365" y="430142"/>
                    <a:pt x="28365" y="418868"/>
                  </a:cubicBezTo>
                  <a:cubicBezTo>
                    <a:pt x="28365" y="407594"/>
                    <a:pt x="37504" y="398455"/>
                    <a:pt x="48778" y="398455"/>
                  </a:cubicBezTo>
                  <a:close/>
                  <a:moveTo>
                    <a:pt x="2" y="398455"/>
                  </a:moveTo>
                  <a:cubicBezTo>
                    <a:pt x="11275" y="398455"/>
                    <a:pt x="20414" y="407594"/>
                    <a:pt x="20414" y="418868"/>
                  </a:cubicBezTo>
                  <a:cubicBezTo>
                    <a:pt x="20414" y="430142"/>
                    <a:pt x="11275" y="439281"/>
                    <a:pt x="2" y="439281"/>
                  </a:cubicBezTo>
                  <a:lnTo>
                    <a:pt x="0" y="439280"/>
                  </a:lnTo>
                  <a:lnTo>
                    <a:pt x="0" y="398456"/>
                  </a:lnTo>
                  <a:close/>
                  <a:moveTo>
                    <a:pt x="926765" y="344369"/>
                  </a:moveTo>
                  <a:cubicBezTo>
                    <a:pt x="932402" y="344369"/>
                    <a:pt x="937505" y="346654"/>
                    <a:pt x="941199" y="350348"/>
                  </a:cubicBezTo>
                  <a:lnTo>
                    <a:pt x="945200" y="360008"/>
                  </a:lnTo>
                  <a:lnTo>
                    <a:pt x="937178" y="381927"/>
                  </a:lnTo>
                  <a:lnTo>
                    <a:pt x="934711" y="383591"/>
                  </a:lnTo>
                  <a:cubicBezTo>
                    <a:pt x="932268" y="384624"/>
                    <a:pt x="929583" y="385195"/>
                    <a:pt x="926765" y="385195"/>
                  </a:cubicBezTo>
                  <a:cubicBezTo>
                    <a:pt x="915491" y="385195"/>
                    <a:pt x="906352" y="376056"/>
                    <a:pt x="906352" y="364782"/>
                  </a:cubicBezTo>
                  <a:cubicBezTo>
                    <a:pt x="906352" y="353508"/>
                    <a:pt x="915491" y="344369"/>
                    <a:pt x="926765" y="344369"/>
                  </a:cubicBezTo>
                  <a:close/>
                  <a:moveTo>
                    <a:pt x="877988" y="344369"/>
                  </a:moveTo>
                  <a:cubicBezTo>
                    <a:pt x="889262" y="344369"/>
                    <a:pt x="898401" y="353508"/>
                    <a:pt x="898401" y="364782"/>
                  </a:cubicBezTo>
                  <a:cubicBezTo>
                    <a:pt x="898401" y="376056"/>
                    <a:pt x="889262" y="385195"/>
                    <a:pt x="877988" y="385195"/>
                  </a:cubicBezTo>
                  <a:cubicBezTo>
                    <a:pt x="866714" y="385195"/>
                    <a:pt x="857575" y="376056"/>
                    <a:pt x="857575" y="364782"/>
                  </a:cubicBezTo>
                  <a:cubicBezTo>
                    <a:pt x="857575" y="353508"/>
                    <a:pt x="866714" y="344369"/>
                    <a:pt x="877988" y="344369"/>
                  </a:cubicBezTo>
                  <a:close/>
                  <a:moveTo>
                    <a:pt x="829211" y="344369"/>
                  </a:moveTo>
                  <a:cubicBezTo>
                    <a:pt x="840485" y="344369"/>
                    <a:pt x="849624" y="353508"/>
                    <a:pt x="849624" y="364782"/>
                  </a:cubicBezTo>
                  <a:cubicBezTo>
                    <a:pt x="849624" y="376056"/>
                    <a:pt x="840485" y="385195"/>
                    <a:pt x="829211" y="385195"/>
                  </a:cubicBezTo>
                  <a:cubicBezTo>
                    <a:pt x="817937" y="385195"/>
                    <a:pt x="808798" y="376056"/>
                    <a:pt x="808798" y="364782"/>
                  </a:cubicBezTo>
                  <a:cubicBezTo>
                    <a:pt x="808798" y="353508"/>
                    <a:pt x="817937" y="344369"/>
                    <a:pt x="829211" y="344369"/>
                  </a:cubicBezTo>
                  <a:close/>
                  <a:moveTo>
                    <a:pt x="780434" y="344369"/>
                  </a:moveTo>
                  <a:cubicBezTo>
                    <a:pt x="791708" y="344369"/>
                    <a:pt x="800847" y="353508"/>
                    <a:pt x="800847" y="364782"/>
                  </a:cubicBezTo>
                  <a:cubicBezTo>
                    <a:pt x="800847" y="376056"/>
                    <a:pt x="791708" y="385195"/>
                    <a:pt x="780434" y="385195"/>
                  </a:cubicBezTo>
                  <a:cubicBezTo>
                    <a:pt x="769160" y="385195"/>
                    <a:pt x="760021" y="376056"/>
                    <a:pt x="760021" y="364782"/>
                  </a:cubicBezTo>
                  <a:cubicBezTo>
                    <a:pt x="760021" y="353508"/>
                    <a:pt x="769160" y="344369"/>
                    <a:pt x="780434" y="344369"/>
                  </a:cubicBezTo>
                  <a:close/>
                  <a:moveTo>
                    <a:pt x="731657" y="344369"/>
                  </a:moveTo>
                  <a:cubicBezTo>
                    <a:pt x="742931" y="344369"/>
                    <a:pt x="752070" y="353508"/>
                    <a:pt x="752070" y="364782"/>
                  </a:cubicBezTo>
                  <a:cubicBezTo>
                    <a:pt x="752070" y="376056"/>
                    <a:pt x="742931" y="385195"/>
                    <a:pt x="731657" y="385195"/>
                  </a:cubicBezTo>
                  <a:cubicBezTo>
                    <a:pt x="720383" y="385195"/>
                    <a:pt x="711244" y="376056"/>
                    <a:pt x="711244" y="364782"/>
                  </a:cubicBezTo>
                  <a:cubicBezTo>
                    <a:pt x="711244" y="353508"/>
                    <a:pt x="720383" y="344369"/>
                    <a:pt x="731657" y="344369"/>
                  </a:cubicBezTo>
                  <a:close/>
                  <a:moveTo>
                    <a:pt x="682880" y="344369"/>
                  </a:moveTo>
                  <a:cubicBezTo>
                    <a:pt x="694153" y="344369"/>
                    <a:pt x="703293" y="353508"/>
                    <a:pt x="703293" y="364782"/>
                  </a:cubicBezTo>
                  <a:cubicBezTo>
                    <a:pt x="703293" y="376056"/>
                    <a:pt x="694153" y="385195"/>
                    <a:pt x="682880" y="385195"/>
                  </a:cubicBezTo>
                  <a:cubicBezTo>
                    <a:pt x="671606" y="385195"/>
                    <a:pt x="662467" y="376056"/>
                    <a:pt x="662467" y="364782"/>
                  </a:cubicBezTo>
                  <a:cubicBezTo>
                    <a:pt x="662467" y="353508"/>
                    <a:pt x="671606" y="344369"/>
                    <a:pt x="682880" y="344369"/>
                  </a:cubicBezTo>
                  <a:close/>
                  <a:moveTo>
                    <a:pt x="634103" y="344369"/>
                  </a:moveTo>
                  <a:cubicBezTo>
                    <a:pt x="645377" y="344369"/>
                    <a:pt x="654516" y="353508"/>
                    <a:pt x="654516" y="364782"/>
                  </a:cubicBezTo>
                  <a:cubicBezTo>
                    <a:pt x="654516" y="376056"/>
                    <a:pt x="645377" y="385195"/>
                    <a:pt x="634103" y="385195"/>
                  </a:cubicBezTo>
                  <a:cubicBezTo>
                    <a:pt x="622829" y="385195"/>
                    <a:pt x="613690" y="376056"/>
                    <a:pt x="613690" y="364782"/>
                  </a:cubicBezTo>
                  <a:cubicBezTo>
                    <a:pt x="613690" y="353508"/>
                    <a:pt x="622829" y="344369"/>
                    <a:pt x="634103" y="344369"/>
                  </a:cubicBezTo>
                  <a:close/>
                  <a:moveTo>
                    <a:pt x="585326" y="344369"/>
                  </a:moveTo>
                  <a:cubicBezTo>
                    <a:pt x="596599" y="344369"/>
                    <a:pt x="605738" y="353508"/>
                    <a:pt x="605738" y="364782"/>
                  </a:cubicBezTo>
                  <a:cubicBezTo>
                    <a:pt x="605738" y="376056"/>
                    <a:pt x="596599" y="385195"/>
                    <a:pt x="585326" y="385195"/>
                  </a:cubicBezTo>
                  <a:cubicBezTo>
                    <a:pt x="574052" y="385195"/>
                    <a:pt x="564913" y="376056"/>
                    <a:pt x="564913" y="364782"/>
                  </a:cubicBezTo>
                  <a:cubicBezTo>
                    <a:pt x="564913" y="353508"/>
                    <a:pt x="574052" y="344369"/>
                    <a:pt x="585326" y="344369"/>
                  </a:cubicBezTo>
                  <a:close/>
                  <a:moveTo>
                    <a:pt x="536549" y="344369"/>
                  </a:moveTo>
                  <a:cubicBezTo>
                    <a:pt x="547822" y="344369"/>
                    <a:pt x="556961" y="353508"/>
                    <a:pt x="556961" y="364782"/>
                  </a:cubicBezTo>
                  <a:cubicBezTo>
                    <a:pt x="556961" y="376056"/>
                    <a:pt x="547822" y="385195"/>
                    <a:pt x="536549" y="385195"/>
                  </a:cubicBezTo>
                  <a:cubicBezTo>
                    <a:pt x="525275" y="385195"/>
                    <a:pt x="516136" y="376056"/>
                    <a:pt x="516136" y="364782"/>
                  </a:cubicBezTo>
                  <a:cubicBezTo>
                    <a:pt x="516136" y="353508"/>
                    <a:pt x="525275" y="344369"/>
                    <a:pt x="536549" y="344369"/>
                  </a:cubicBezTo>
                  <a:close/>
                  <a:moveTo>
                    <a:pt x="487772" y="344369"/>
                  </a:moveTo>
                  <a:cubicBezTo>
                    <a:pt x="499045" y="344369"/>
                    <a:pt x="508184" y="353508"/>
                    <a:pt x="508184" y="364782"/>
                  </a:cubicBezTo>
                  <a:cubicBezTo>
                    <a:pt x="508184" y="376056"/>
                    <a:pt x="499045" y="385195"/>
                    <a:pt x="487772" y="385195"/>
                  </a:cubicBezTo>
                  <a:cubicBezTo>
                    <a:pt x="476498" y="385195"/>
                    <a:pt x="467359" y="376056"/>
                    <a:pt x="467359" y="364782"/>
                  </a:cubicBezTo>
                  <a:cubicBezTo>
                    <a:pt x="467359" y="353508"/>
                    <a:pt x="476498" y="344369"/>
                    <a:pt x="487772" y="344369"/>
                  </a:cubicBezTo>
                  <a:close/>
                  <a:moveTo>
                    <a:pt x="438994" y="344369"/>
                  </a:moveTo>
                  <a:cubicBezTo>
                    <a:pt x="450268" y="344369"/>
                    <a:pt x="459407" y="353508"/>
                    <a:pt x="459407" y="364782"/>
                  </a:cubicBezTo>
                  <a:cubicBezTo>
                    <a:pt x="459407" y="376056"/>
                    <a:pt x="450268" y="385195"/>
                    <a:pt x="438994" y="385195"/>
                  </a:cubicBezTo>
                  <a:cubicBezTo>
                    <a:pt x="427721" y="385195"/>
                    <a:pt x="418582" y="376056"/>
                    <a:pt x="418582" y="364782"/>
                  </a:cubicBezTo>
                  <a:cubicBezTo>
                    <a:pt x="418582" y="353508"/>
                    <a:pt x="427721" y="344369"/>
                    <a:pt x="438994" y="344369"/>
                  </a:cubicBezTo>
                  <a:close/>
                  <a:moveTo>
                    <a:pt x="390217" y="344369"/>
                  </a:moveTo>
                  <a:cubicBezTo>
                    <a:pt x="401491" y="344369"/>
                    <a:pt x="410630" y="353508"/>
                    <a:pt x="410630" y="364782"/>
                  </a:cubicBezTo>
                  <a:cubicBezTo>
                    <a:pt x="410630" y="376056"/>
                    <a:pt x="401491" y="385195"/>
                    <a:pt x="390217" y="385195"/>
                  </a:cubicBezTo>
                  <a:cubicBezTo>
                    <a:pt x="378944" y="385195"/>
                    <a:pt x="369805" y="376056"/>
                    <a:pt x="369805" y="364782"/>
                  </a:cubicBezTo>
                  <a:cubicBezTo>
                    <a:pt x="369805" y="353508"/>
                    <a:pt x="378944" y="344369"/>
                    <a:pt x="390217" y="344369"/>
                  </a:cubicBezTo>
                  <a:close/>
                  <a:moveTo>
                    <a:pt x="341440" y="344369"/>
                  </a:moveTo>
                  <a:cubicBezTo>
                    <a:pt x="352714" y="344369"/>
                    <a:pt x="361853" y="353508"/>
                    <a:pt x="361853" y="364782"/>
                  </a:cubicBezTo>
                  <a:cubicBezTo>
                    <a:pt x="361853" y="376056"/>
                    <a:pt x="352714" y="385195"/>
                    <a:pt x="341440" y="385195"/>
                  </a:cubicBezTo>
                  <a:cubicBezTo>
                    <a:pt x="330166" y="385195"/>
                    <a:pt x="321028" y="376056"/>
                    <a:pt x="321028" y="364782"/>
                  </a:cubicBezTo>
                  <a:cubicBezTo>
                    <a:pt x="321028" y="353508"/>
                    <a:pt x="330166" y="344369"/>
                    <a:pt x="341440" y="344369"/>
                  </a:cubicBezTo>
                  <a:close/>
                  <a:moveTo>
                    <a:pt x="292663" y="344369"/>
                  </a:moveTo>
                  <a:cubicBezTo>
                    <a:pt x="303937" y="344369"/>
                    <a:pt x="313076" y="353508"/>
                    <a:pt x="313076" y="364782"/>
                  </a:cubicBezTo>
                  <a:cubicBezTo>
                    <a:pt x="313076" y="376056"/>
                    <a:pt x="303937" y="385195"/>
                    <a:pt x="292663" y="385195"/>
                  </a:cubicBezTo>
                  <a:cubicBezTo>
                    <a:pt x="281389" y="385195"/>
                    <a:pt x="272251" y="376056"/>
                    <a:pt x="272251" y="364782"/>
                  </a:cubicBezTo>
                  <a:cubicBezTo>
                    <a:pt x="272251" y="353508"/>
                    <a:pt x="281389" y="344369"/>
                    <a:pt x="292663" y="344369"/>
                  </a:cubicBezTo>
                  <a:close/>
                  <a:moveTo>
                    <a:pt x="243886" y="344369"/>
                  </a:moveTo>
                  <a:cubicBezTo>
                    <a:pt x="255160" y="344369"/>
                    <a:pt x="264299" y="353508"/>
                    <a:pt x="264299" y="364782"/>
                  </a:cubicBezTo>
                  <a:cubicBezTo>
                    <a:pt x="264299" y="376056"/>
                    <a:pt x="255160" y="385195"/>
                    <a:pt x="243886" y="385195"/>
                  </a:cubicBezTo>
                  <a:cubicBezTo>
                    <a:pt x="232612" y="385195"/>
                    <a:pt x="223473" y="376056"/>
                    <a:pt x="223473" y="364782"/>
                  </a:cubicBezTo>
                  <a:cubicBezTo>
                    <a:pt x="223473" y="353508"/>
                    <a:pt x="232612" y="344369"/>
                    <a:pt x="243886" y="344369"/>
                  </a:cubicBezTo>
                  <a:close/>
                  <a:moveTo>
                    <a:pt x="195109" y="344369"/>
                  </a:moveTo>
                  <a:cubicBezTo>
                    <a:pt x="206383" y="344369"/>
                    <a:pt x="215522" y="353508"/>
                    <a:pt x="215522" y="364782"/>
                  </a:cubicBezTo>
                  <a:cubicBezTo>
                    <a:pt x="215522" y="376056"/>
                    <a:pt x="206383" y="385195"/>
                    <a:pt x="195109" y="385195"/>
                  </a:cubicBezTo>
                  <a:cubicBezTo>
                    <a:pt x="183835" y="385195"/>
                    <a:pt x="174696" y="376056"/>
                    <a:pt x="174696" y="364782"/>
                  </a:cubicBezTo>
                  <a:cubicBezTo>
                    <a:pt x="174696" y="353508"/>
                    <a:pt x="183835" y="344369"/>
                    <a:pt x="195109" y="344369"/>
                  </a:cubicBezTo>
                  <a:close/>
                  <a:moveTo>
                    <a:pt x="146332" y="344369"/>
                  </a:moveTo>
                  <a:cubicBezTo>
                    <a:pt x="157606" y="344369"/>
                    <a:pt x="166745" y="353508"/>
                    <a:pt x="166745" y="364782"/>
                  </a:cubicBezTo>
                  <a:cubicBezTo>
                    <a:pt x="166745" y="376056"/>
                    <a:pt x="157606" y="385195"/>
                    <a:pt x="146332" y="385195"/>
                  </a:cubicBezTo>
                  <a:cubicBezTo>
                    <a:pt x="135058" y="385195"/>
                    <a:pt x="125919" y="376056"/>
                    <a:pt x="125919" y="364782"/>
                  </a:cubicBezTo>
                  <a:cubicBezTo>
                    <a:pt x="125919" y="353508"/>
                    <a:pt x="135058" y="344369"/>
                    <a:pt x="146332" y="344369"/>
                  </a:cubicBezTo>
                  <a:close/>
                  <a:moveTo>
                    <a:pt x="97555" y="344369"/>
                  </a:moveTo>
                  <a:cubicBezTo>
                    <a:pt x="108829" y="344369"/>
                    <a:pt x="117968" y="353508"/>
                    <a:pt x="117968" y="364782"/>
                  </a:cubicBezTo>
                  <a:cubicBezTo>
                    <a:pt x="117968" y="376056"/>
                    <a:pt x="108829" y="385195"/>
                    <a:pt x="97555" y="385195"/>
                  </a:cubicBezTo>
                  <a:cubicBezTo>
                    <a:pt x="86281" y="385195"/>
                    <a:pt x="77142" y="376056"/>
                    <a:pt x="77142" y="364782"/>
                  </a:cubicBezTo>
                  <a:cubicBezTo>
                    <a:pt x="77142" y="353508"/>
                    <a:pt x="86281" y="344369"/>
                    <a:pt x="97555" y="344369"/>
                  </a:cubicBezTo>
                  <a:close/>
                  <a:moveTo>
                    <a:pt x="48778" y="344369"/>
                  </a:moveTo>
                  <a:cubicBezTo>
                    <a:pt x="60052" y="344369"/>
                    <a:pt x="69191" y="353508"/>
                    <a:pt x="69191" y="364782"/>
                  </a:cubicBezTo>
                  <a:cubicBezTo>
                    <a:pt x="69191" y="376056"/>
                    <a:pt x="60052" y="385195"/>
                    <a:pt x="48778" y="385195"/>
                  </a:cubicBezTo>
                  <a:cubicBezTo>
                    <a:pt x="37504" y="385195"/>
                    <a:pt x="28365" y="376056"/>
                    <a:pt x="28365" y="364782"/>
                  </a:cubicBezTo>
                  <a:cubicBezTo>
                    <a:pt x="28365" y="353508"/>
                    <a:pt x="37504" y="344369"/>
                    <a:pt x="48778" y="344369"/>
                  </a:cubicBezTo>
                  <a:close/>
                  <a:moveTo>
                    <a:pt x="2" y="344369"/>
                  </a:moveTo>
                  <a:cubicBezTo>
                    <a:pt x="11275" y="344369"/>
                    <a:pt x="20414" y="353508"/>
                    <a:pt x="20414" y="364782"/>
                  </a:cubicBezTo>
                  <a:cubicBezTo>
                    <a:pt x="20414" y="376056"/>
                    <a:pt x="11275" y="385195"/>
                    <a:pt x="2" y="385195"/>
                  </a:cubicBezTo>
                  <a:lnTo>
                    <a:pt x="0" y="385194"/>
                  </a:lnTo>
                  <a:lnTo>
                    <a:pt x="0" y="344370"/>
                  </a:lnTo>
                  <a:close/>
                  <a:moveTo>
                    <a:pt x="968876" y="291629"/>
                  </a:moveTo>
                  <a:lnTo>
                    <a:pt x="965684" y="304041"/>
                  </a:lnTo>
                  <a:lnTo>
                    <a:pt x="959440" y="321103"/>
                  </a:lnTo>
                  <a:lnTo>
                    <a:pt x="955129" y="310696"/>
                  </a:lnTo>
                  <a:cubicBezTo>
                    <a:pt x="955129" y="302240"/>
                    <a:pt x="960270" y="294986"/>
                    <a:pt x="967596" y="291887"/>
                  </a:cubicBezTo>
                  <a:close/>
                  <a:moveTo>
                    <a:pt x="926765" y="290283"/>
                  </a:moveTo>
                  <a:cubicBezTo>
                    <a:pt x="938039" y="290283"/>
                    <a:pt x="947178" y="299422"/>
                    <a:pt x="947178" y="310696"/>
                  </a:cubicBezTo>
                  <a:cubicBezTo>
                    <a:pt x="947178" y="321970"/>
                    <a:pt x="938039" y="331108"/>
                    <a:pt x="926765" y="331108"/>
                  </a:cubicBezTo>
                  <a:cubicBezTo>
                    <a:pt x="915491" y="331108"/>
                    <a:pt x="906352" y="321970"/>
                    <a:pt x="906352" y="310696"/>
                  </a:cubicBezTo>
                  <a:cubicBezTo>
                    <a:pt x="906352" y="299422"/>
                    <a:pt x="915491" y="290283"/>
                    <a:pt x="926765" y="290283"/>
                  </a:cubicBezTo>
                  <a:close/>
                  <a:moveTo>
                    <a:pt x="877988" y="290283"/>
                  </a:moveTo>
                  <a:cubicBezTo>
                    <a:pt x="889262" y="290283"/>
                    <a:pt x="898401" y="299422"/>
                    <a:pt x="898401" y="310696"/>
                  </a:cubicBezTo>
                  <a:cubicBezTo>
                    <a:pt x="898401" y="321970"/>
                    <a:pt x="889262" y="331108"/>
                    <a:pt x="877988" y="331108"/>
                  </a:cubicBezTo>
                  <a:cubicBezTo>
                    <a:pt x="866714" y="331108"/>
                    <a:pt x="857575" y="321970"/>
                    <a:pt x="857575" y="310696"/>
                  </a:cubicBezTo>
                  <a:cubicBezTo>
                    <a:pt x="857575" y="299422"/>
                    <a:pt x="866714" y="290283"/>
                    <a:pt x="877988" y="290283"/>
                  </a:cubicBezTo>
                  <a:close/>
                  <a:moveTo>
                    <a:pt x="829211" y="290283"/>
                  </a:moveTo>
                  <a:cubicBezTo>
                    <a:pt x="840485" y="290283"/>
                    <a:pt x="849624" y="299422"/>
                    <a:pt x="849624" y="310696"/>
                  </a:cubicBezTo>
                  <a:cubicBezTo>
                    <a:pt x="849624" y="321970"/>
                    <a:pt x="840485" y="331108"/>
                    <a:pt x="829211" y="331108"/>
                  </a:cubicBezTo>
                  <a:cubicBezTo>
                    <a:pt x="817937" y="331108"/>
                    <a:pt x="808798" y="321970"/>
                    <a:pt x="808798" y="310696"/>
                  </a:cubicBezTo>
                  <a:cubicBezTo>
                    <a:pt x="808798" y="299422"/>
                    <a:pt x="817937" y="290283"/>
                    <a:pt x="829211" y="290283"/>
                  </a:cubicBezTo>
                  <a:close/>
                  <a:moveTo>
                    <a:pt x="780434" y="290283"/>
                  </a:moveTo>
                  <a:cubicBezTo>
                    <a:pt x="791708" y="290283"/>
                    <a:pt x="800847" y="299422"/>
                    <a:pt x="800847" y="310696"/>
                  </a:cubicBezTo>
                  <a:cubicBezTo>
                    <a:pt x="800847" y="321970"/>
                    <a:pt x="791708" y="331108"/>
                    <a:pt x="780434" y="331108"/>
                  </a:cubicBezTo>
                  <a:cubicBezTo>
                    <a:pt x="769160" y="331108"/>
                    <a:pt x="760021" y="321970"/>
                    <a:pt x="760021" y="310696"/>
                  </a:cubicBezTo>
                  <a:cubicBezTo>
                    <a:pt x="760021" y="299422"/>
                    <a:pt x="769160" y="290283"/>
                    <a:pt x="780434" y="290283"/>
                  </a:cubicBezTo>
                  <a:close/>
                  <a:moveTo>
                    <a:pt x="731657" y="290283"/>
                  </a:moveTo>
                  <a:cubicBezTo>
                    <a:pt x="742931" y="290283"/>
                    <a:pt x="752070" y="299422"/>
                    <a:pt x="752070" y="310696"/>
                  </a:cubicBezTo>
                  <a:cubicBezTo>
                    <a:pt x="752070" y="321970"/>
                    <a:pt x="742931" y="331108"/>
                    <a:pt x="731657" y="331108"/>
                  </a:cubicBezTo>
                  <a:cubicBezTo>
                    <a:pt x="720383" y="331108"/>
                    <a:pt x="711244" y="321970"/>
                    <a:pt x="711244" y="310696"/>
                  </a:cubicBezTo>
                  <a:cubicBezTo>
                    <a:pt x="711244" y="299422"/>
                    <a:pt x="720383" y="290283"/>
                    <a:pt x="731657" y="290283"/>
                  </a:cubicBezTo>
                  <a:close/>
                  <a:moveTo>
                    <a:pt x="682880" y="290283"/>
                  </a:moveTo>
                  <a:cubicBezTo>
                    <a:pt x="694153" y="290283"/>
                    <a:pt x="703293" y="299422"/>
                    <a:pt x="703293" y="310696"/>
                  </a:cubicBezTo>
                  <a:cubicBezTo>
                    <a:pt x="703293" y="321970"/>
                    <a:pt x="694153" y="331108"/>
                    <a:pt x="682880" y="331108"/>
                  </a:cubicBezTo>
                  <a:cubicBezTo>
                    <a:pt x="671606" y="331108"/>
                    <a:pt x="662467" y="321970"/>
                    <a:pt x="662467" y="310696"/>
                  </a:cubicBezTo>
                  <a:cubicBezTo>
                    <a:pt x="662467" y="299422"/>
                    <a:pt x="671606" y="290283"/>
                    <a:pt x="682880" y="290283"/>
                  </a:cubicBezTo>
                  <a:close/>
                  <a:moveTo>
                    <a:pt x="634103" y="290283"/>
                  </a:moveTo>
                  <a:cubicBezTo>
                    <a:pt x="645377" y="290283"/>
                    <a:pt x="654516" y="299422"/>
                    <a:pt x="654516" y="310696"/>
                  </a:cubicBezTo>
                  <a:cubicBezTo>
                    <a:pt x="654516" y="321970"/>
                    <a:pt x="645377" y="331108"/>
                    <a:pt x="634103" y="331108"/>
                  </a:cubicBezTo>
                  <a:cubicBezTo>
                    <a:pt x="622829" y="331108"/>
                    <a:pt x="613690" y="321970"/>
                    <a:pt x="613690" y="310696"/>
                  </a:cubicBezTo>
                  <a:cubicBezTo>
                    <a:pt x="613690" y="299422"/>
                    <a:pt x="622829" y="290283"/>
                    <a:pt x="634103" y="290283"/>
                  </a:cubicBezTo>
                  <a:close/>
                  <a:moveTo>
                    <a:pt x="585326" y="290283"/>
                  </a:moveTo>
                  <a:cubicBezTo>
                    <a:pt x="596599" y="290283"/>
                    <a:pt x="605738" y="299422"/>
                    <a:pt x="605738" y="310696"/>
                  </a:cubicBezTo>
                  <a:cubicBezTo>
                    <a:pt x="605738" y="321970"/>
                    <a:pt x="596599" y="331108"/>
                    <a:pt x="585326" y="331108"/>
                  </a:cubicBezTo>
                  <a:cubicBezTo>
                    <a:pt x="574052" y="331108"/>
                    <a:pt x="564913" y="321970"/>
                    <a:pt x="564913" y="310696"/>
                  </a:cubicBezTo>
                  <a:cubicBezTo>
                    <a:pt x="564913" y="299422"/>
                    <a:pt x="574052" y="290283"/>
                    <a:pt x="585326" y="290283"/>
                  </a:cubicBezTo>
                  <a:close/>
                  <a:moveTo>
                    <a:pt x="536549" y="290283"/>
                  </a:moveTo>
                  <a:cubicBezTo>
                    <a:pt x="547822" y="290283"/>
                    <a:pt x="556961" y="299422"/>
                    <a:pt x="556961" y="310696"/>
                  </a:cubicBezTo>
                  <a:cubicBezTo>
                    <a:pt x="556961" y="321970"/>
                    <a:pt x="547822" y="331108"/>
                    <a:pt x="536549" y="331108"/>
                  </a:cubicBezTo>
                  <a:cubicBezTo>
                    <a:pt x="525275" y="331108"/>
                    <a:pt x="516136" y="321970"/>
                    <a:pt x="516136" y="310696"/>
                  </a:cubicBezTo>
                  <a:cubicBezTo>
                    <a:pt x="516136" y="299422"/>
                    <a:pt x="525275" y="290283"/>
                    <a:pt x="536549" y="290283"/>
                  </a:cubicBezTo>
                  <a:close/>
                  <a:moveTo>
                    <a:pt x="487772" y="290283"/>
                  </a:moveTo>
                  <a:cubicBezTo>
                    <a:pt x="499045" y="290283"/>
                    <a:pt x="508184" y="299422"/>
                    <a:pt x="508184" y="310696"/>
                  </a:cubicBezTo>
                  <a:cubicBezTo>
                    <a:pt x="508184" y="321970"/>
                    <a:pt x="499045" y="331108"/>
                    <a:pt x="487772" y="331108"/>
                  </a:cubicBezTo>
                  <a:cubicBezTo>
                    <a:pt x="476498" y="331108"/>
                    <a:pt x="467359" y="321970"/>
                    <a:pt x="467359" y="310696"/>
                  </a:cubicBezTo>
                  <a:cubicBezTo>
                    <a:pt x="467359" y="299422"/>
                    <a:pt x="476498" y="290283"/>
                    <a:pt x="487772" y="290283"/>
                  </a:cubicBezTo>
                  <a:close/>
                  <a:moveTo>
                    <a:pt x="438994" y="290283"/>
                  </a:moveTo>
                  <a:cubicBezTo>
                    <a:pt x="450268" y="290283"/>
                    <a:pt x="459407" y="299422"/>
                    <a:pt x="459407" y="310696"/>
                  </a:cubicBezTo>
                  <a:cubicBezTo>
                    <a:pt x="459407" y="321970"/>
                    <a:pt x="450268" y="331108"/>
                    <a:pt x="438994" y="331108"/>
                  </a:cubicBezTo>
                  <a:cubicBezTo>
                    <a:pt x="427721" y="331108"/>
                    <a:pt x="418582" y="321970"/>
                    <a:pt x="418582" y="310696"/>
                  </a:cubicBezTo>
                  <a:cubicBezTo>
                    <a:pt x="418582" y="299422"/>
                    <a:pt x="427721" y="290283"/>
                    <a:pt x="438994" y="290283"/>
                  </a:cubicBezTo>
                  <a:close/>
                  <a:moveTo>
                    <a:pt x="390217" y="290283"/>
                  </a:moveTo>
                  <a:cubicBezTo>
                    <a:pt x="401491" y="290283"/>
                    <a:pt x="410630" y="299422"/>
                    <a:pt x="410630" y="310696"/>
                  </a:cubicBezTo>
                  <a:cubicBezTo>
                    <a:pt x="410630" y="321970"/>
                    <a:pt x="401491" y="331108"/>
                    <a:pt x="390217" y="331108"/>
                  </a:cubicBezTo>
                  <a:cubicBezTo>
                    <a:pt x="378944" y="331108"/>
                    <a:pt x="369805" y="321970"/>
                    <a:pt x="369805" y="310696"/>
                  </a:cubicBezTo>
                  <a:cubicBezTo>
                    <a:pt x="369805" y="299422"/>
                    <a:pt x="378944" y="290283"/>
                    <a:pt x="390217" y="290283"/>
                  </a:cubicBezTo>
                  <a:close/>
                  <a:moveTo>
                    <a:pt x="341440" y="290283"/>
                  </a:moveTo>
                  <a:cubicBezTo>
                    <a:pt x="352714" y="290283"/>
                    <a:pt x="361853" y="299422"/>
                    <a:pt x="361853" y="310696"/>
                  </a:cubicBezTo>
                  <a:cubicBezTo>
                    <a:pt x="361853" y="321970"/>
                    <a:pt x="352714" y="331108"/>
                    <a:pt x="341440" y="331108"/>
                  </a:cubicBezTo>
                  <a:cubicBezTo>
                    <a:pt x="330166" y="331108"/>
                    <a:pt x="321028" y="321970"/>
                    <a:pt x="321028" y="310696"/>
                  </a:cubicBezTo>
                  <a:cubicBezTo>
                    <a:pt x="321028" y="299422"/>
                    <a:pt x="330166" y="290283"/>
                    <a:pt x="341440" y="290283"/>
                  </a:cubicBezTo>
                  <a:close/>
                  <a:moveTo>
                    <a:pt x="292663" y="290283"/>
                  </a:moveTo>
                  <a:cubicBezTo>
                    <a:pt x="303937" y="290283"/>
                    <a:pt x="313076" y="299422"/>
                    <a:pt x="313076" y="310696"/>
                  </a:cubicBezTo>
                  <a:cubicBezTo>
                    <a:pt x="313076" y="321970"/>
                    <a:pt x="303937" y="331108"/>
                    <a:pt x="292663" y="331108"/>
                  </a:cubicBezTo>
                  <a:cubicBezTo>
                    <a:pt x="281389" y="331108"/>
                    <a:pt x="272251" y="321970"/>
                    <a:pt x="272251" y="310696"/>
                  </a:cubicBezTo>
                  <a:cubicBezTo>
                    <a:pt x="272251" y="299422"/>
                    <a:pt x="281389" y="290283"/>
                    <a:pt x="292663" y="290283"/>
                  </a:cubicBezTo>
                  <a:close/>
                  <a:moveTo>
                    <a:pt x="243886" y="290283"/>
                  </a:moveTo>
                  <a:cubicBezTo>
                    <a:pt x="255160" y="290283"/>
                    <a:pt x="264299" y="299422"/>
                    <a:pt x="264299" y="310696"/>
                  </a:cubicBezTo>
                  <a:cubicBezTo>
                    <a:pt x="264299" y="321970"/>
                    <a:pt x="255160" y="331108"/>
                    <a:pt x="243886" y="331108"/>
                  </a:cubicBezTo>
                  <a:cubicBezTo>
                    <a:pt x="232612" y="331108"/>
                    <a:pt x="223473" y="321970"/>
                    <a:pt x="223473" y="310696"/>
                  </a:cubicBezTo>
                  <a:cubicBezTo>
                    <a:pt x="223473" y="299422"/>
                    <a:pt x="232612" y="290283"/>
                    <a:pt x="243886" y="290283"/>
                  </a:cubicBezTo>
                  <a:close/>
                  <a:moveTo>
                    <a:pt x="195109" y="290283"/>
                  </a:moveTo>
                  <a:cubicBezTo>
                    <a:pt x="206383" y="290283"/>
                    <a:pt x="215522" y="299422"/>
                    <a:pt x="215522" y="310696"/>
                  </a:cubicBezTo>
                  <a:cubicBezTo>
                    <a:pt x="215522" y="321970"/>
                    <a:pt x="206383" y="331108"/>
                    <a:pt x="195109" y="331108"/>
                  </a:cubicBezTo>
                  <a:cubicBezTo>
                    <a:pt x="183835" y="331108"/>
                    <a:pt x="174696" y="321970"/>
                    <a:pt x="174696" y="310696"/>
                  </a:cubicBezTo>
                  <a:cubicBezTo>
                    <a:pt x="174696" y="299422"/>
                    <a:pt x="183835" y="290283"/>
                    <a:pt x="195109" y="290283"/>
                  </a:cubicBezTo>
                  <a:close/>
                  <a:moveTo>
                    <a:pt x="146332" y="290283"/>
                  </a:moveTo>
                  <a:cubicBezTo>
                    <a:pt x="157606" y="290283"/>
                    <a:pt x="166745" y="299422"/>
                    <a:pt x="166745" y="310696"/>
                  </a:cubicBezTo>
                  <a:cubicBezTo>
                    <a:pt x="166745" y="321970"/>
                    <a:pt x="157606" y="331108"/>
                    <a:pt x="146332" y="331108"/>
                  </a:cubicBezTo>
                  <a:cubicBezTo>
                    <a:pt x="135058" y="331108"/>
                    <a:pt x="125919" y="321970"/>
                    <a:pt x="125919" y="310696"/>
                  </a:cubicBezTo>
                  <a:cubicBezTo>
                    <a:pt x="125919" y="299422"/>
                    <a:pt x="135058" y="290283"/>
                    <a:pt x="146332" y="290283"/>
                  </a:cubicBezTo>
                  <a:close/>
                  <a:moveTo>
                    <a:pt x="97555" y="290283"/>
                  </a:moveTo>
                  <a:cubicBezTo>
                    <a:pt x="108829" y="290283"/>
                    <a:pt x="117968" y="299422"/>
                    <a:pt x="117968" y="310696"/>
                  </a:cubicBezTo>
                  <a:cubicBezTo>
                    <a:pt x="117968" y="321970"/>
                    <a:pt x="108829" y="331108"/>
                    <a:pt x="97555" y="331108"/>
                  </a:cubicBezTo>
                  <a:cubicBezTo>
                    <a:pt x="86281" y="331108"/>
                    <a:pt x="77142" y="321970"/>
                    <a:pt x="77142" y="310696"/>
                  </a:cubicBezTo>
                  <a:cubicBezTo>
                    <a:pt x="77142" y="299422"/>
                    <a:pt x="86281" y="290283"/>
                    <a:pt x="97555" y="290283"/>
                  </a:cubicBezTo>
                  <a:close/>
                  <a:moveTo>
                    <a:pt x="48778" y="290283"/>
                  </a:moveTo>
                  <a:cubicBezTo>
                    <a:pt x="60052" y="290283"/>
                    <a:pt x="69191" y="299422"/>
                    <a:pt x="69191" y="310696"/>
                  </a:cubicBezTo>
                  <a:cubicBezTo>
                    <a:pt x="69191" y="321970"/>
                    <a:pt x="60052" y="331108"/>
                    <a:pt x="48778" y="331108"/>
                  </a:cubicBezTo>
                  <a:cubicBezTo>
                    <a:pt x="37504" y="331108"/>
                    <a:pt x="28365" y="321970"/>
                    <a:pt x="28365" y="310696"/>
                  </a:cubicBezTo>
                  <a:cubicBezTo>
                    <a:pt x="28365" y="299422"/>
                    <a:pt x="37504" y="290283"/>
                    <a:pt x="48778" y="290283"/>
                  </a:cubicBezTo>
                  <a:close/>
                  <a:moveTo>
                    <a:pt x="2" y="290283"/>
                  </a:moveTo>
                  <a:cubicBezTo>
                    <a:pt x="11275" y="290283"/>
                    <a:pt x="20414" y="299422"/>
                    <a:pt x="20414" y="310696"/>
                  </a:cubicBezTo>
                  <a:cubicBezTo>
                    <a:pt x="20414" y="321970"/>
                    <a:pt x="11275" y="331108"/>
                    <a:pt x="2" y="331108"/>
                  </a:cubicBezTo>
                  <a:lnTo>
                    <a:pt x="0" y="331107"/>
                  </a:lnTo>
                  <a:lnTo>
                    <a:pt x="0" y="290284"/>
                  </a:lnTo>
                  <a:close/>
                  <a:moveTo>
                    <a:pt x="975542" y="236197"/>
                  </a:moveTo>
                  <a:lnTo>
                    <a:pt x="982755" y="237653"/>
                  </a:lnTo>
                  <a:lnTo>
                    <a:pt x="972775" y="276464"/>
                  </a:lnTo>
                  <a:lnTo>
                    <a:pt x="967596" y="275418"/>
                  </a:lnTo>
                  <a:cubicBezTo>
                    <a:pt x="960270" y="272320"/>
                    <a:pt x="955129" y="265065"/>
                    <a:pt x="955129" y="256609"/>
                  </a:cubicBezTo>
                  <a:cubicBezTo>
                    <a:pt x="955129" y="245336"/>
                    <a:pt x="964268" y="236197"/>
                    <a:pt x="975542" y="236197"/>
                  </a:cubicBezTo>
                  <a:close/>
                  <a:moveTo>
                    <a:pt x="926765" y="236197"/>
                  </a:moveTo>
                  <a:cubicBezTo>
                    <a:pt x="938039" y="236197"/>
                    <a:pt x="947178" y="245336"/>
                    <a:pt x="947178" y="256609"/>
                  </a:cubicBezTo>
                  <a:cubicBezTo>
                    <a:pt x="947178" y="267883"/>
                    <a:pt x="938039" y="277022"/>
                    <a:pt x="926765" y="277022"/>
                  </a:cubicBezTo>
                  <a:cubicBezTo>
                    <a:pt x="915491" y="277022"/>
                    <a:pt x="906352" y="267883"/>
                    <a:pt x="906352" y="256609"/>
                  </a:cubicBezTo>
                  <a:cubicBezTo>
                    <a:pt x="906352" y="245336"/>
                    <a:pt x="915491" y="236197"/>
                    <a:pt x="926765" y="236197"/>
                  </a:cubicBezTo>
                  <a:close/>
                  <a:moveTo>
                    <a:pt x="877988" y="236197"/>
                  </a:moveTo>
                  <a:cubicBezTo>
                    <a:pt x="889262" y="236197"/>
                    <a:pt x="898401" y="245336"/>
                    <a:pt x="898401" y="256609"/>
                  </a:cubicBezTo>
                  <a:cubicBezTo>
                    <a:pt x="898401" y="267883"/>
                    <a:pt x="889262" y="277022"/>
                    <a:pt x="877988" y="277022"/>
                  </a:cubicBezTo>
                  <a:cubicBezTo>
                    <a:pt x="866714" y="277022"/>
                    <a:pt x="857575" y="267883"/>
                    <a:pt x="857575" y="256609"/>
                  </a:cubicBezTo>
                  <a:cubicBezTo>
                    <a:pt x="857575" y="245336"/>
                    <a:pt x="866714" y="236197"/>
                    <a:pt x="877988" y="236197"/>
                  </a:cubicBezTo>
                  <a:close/>
                  <a:moveTo>
                    <a:pt x="829211" y="236197"/>
                  </a:moveTo>
                  <a:cubicBezTo>
                    <a:pt x="840485" y="236197"/>
                    <a:pt x="849624" y="245336"/>
                    <a:pt x="849624" y="256609"/>
                  </a:cubicBezTo>
                  <a:cubicBezTo>
                    <a:pt x="849624" y="267883"/>
                    <a:pt x="840485" y="277022"/>
                    <a:pt x="829211" y="277022"/>
                  </a:cubicBezTo>
                  <a:cubicBezTo>
                    <a:pt x="817937" y="277022"/>
                    <a:pt x="808798" y="267883"/>
                    <a:pt x="808798" y="256609"/>
                  </a:cubicBezTo>
                  <a:cubicBezTo>
                    <a:pt x="808798" y="245336"/>
                    <a:pt x="817937" y="236197"/>
                    <a:pt x="829211" y="236197"/>
                  </a:cubicBezTo>
                  <a:close/>
                  <a:moveTo>
                    <a:pt x="780434" y="236197"/>
                  </a:moveTo>
                  <a:cubicBezTo>
                    <a:pt x="791708" y="236197"/>
                    <a:pt x="800847" y="245336"/>
                    <a:pt x="800847" y="256609"/>
                  </a:cubicBezTo>
                  <a:cubicBezTo>
                    <a:pt x="800847" y="267883"/>
                    <a:pt x="791708" y="277022"/>
                    <a:pt x="780434" y="277022"/>
                  </a:cubicBezTo>
                  <a:cubicBezTo>
                    <a:pt x="769160" y="277022"/>
                    <a:pt x="760021" y="267883"/>
                    <a:pt x="760021" y="256609"/>
                  </a:cubicBezTo>
                  <a:cubicBezTo>
                    <a:pt x="760021" y="245336"/>
                    <a:pt x="769160" y="236197"/>
                    <a:pt x="780434" y="236197"/>
                  </a:cubicBezTo>
                  <a:close/>
                  <a:moveTo>
                    <a:pt x="731657" y="236197"/>
                  </a:moveTo>
                  <a:cubicBezTo>
                    <a:pt x="742931" y="236197"/>
                    <a:pt x="752070" y="245336"/>
                    <a:pt x="752070" y="256609"/>
                  </a:cubicBezTo>
                  <a:cubicBezTo>
                    <a:pt x="752070" y="267883"/>
                    <a:pt x="742931" y="277022"/>
                    <a:pt x="731657" y="277022"/>
                  </a:cubicBezTo>
                  <a:cubicBezTo>
                    <a:pt x="720383" y="277022"/>
                    <a:pt x="711244" y="267883"/>
                    <a:pt x="711244" y="256609"/>
                  </a:cubicBezTo>
                  <a:cubicBezTo>
                    <a:pt x="711244" y="245336"/>
                    <a:pt x="720383" y="236197"/>
                    <a:pt x="731657" y="236197"/>
                  </a:cubicBezTo>
                  <a:close/>
                  <a:moveTo>
                    <a:pt x="682880" y="236197"/>
                  </a:moveTo>
                  <a:cubicBezTo>
                    <a:pt x="694153" y="236197"/>
                    <a:pt x="703293" y="245336"/>
                    <a:pt x="703293" y="256609"/>
                  </a:cubicBezTo>
                  <a:cubicBezTo>
                    <a:pt x="703293" y="267883"/>
                    <a:pt x="694153" y="277022"/>
                    <a:pt x="682880" y="277022"/>
                  </a:cubicBezTo>
                  <a:cubicBezTo>
                    <a:pt x="671606" y="277022"/>
                    <a:pt x="662467" y="267883"/>
                    <a:pt x="662467" y="256609"/>
                  </a:cubicBezTo>
                  <a:cubicBezTo>
                    <a:pt x="662467" y="245336"/>
                    <a:pt x="671606" y="236197"/>
                    <a:pt x="682880" y="236197"/>
                  </a:cubicBezTo>
                  <a:close/>
                  <a:moveTo>
                    <a:pt x="634103" y="236197"/>
                  </a:moveTo>
                  <a:cubicBezTo>
                    <a:pt x="645377" y="236197"/>
                    <a:pt x="654516" y="245336"/>
                    <a:pt x="654516" y="256609"/>
                  </a:cubicBezTo>
                  <a:cubicBezTo>
                    <a:pt x="654516" y="267883"/>
                    <a:pt x="645377" y="277022"/>
                    <a:pt x="634103" y="277022"/>
                  </a:cubicBezTo>
                  <a:cubicBezTo>
                    <a:pt x="622829" y="277022"/>
                    <a:pt x="613690" y="267883"/>
                    <a:pt x="613690" y="256609"/>
                  </a:cubicBezTo>
                  <a:cubicBezTo>
                    <a:pt x="613690" y="245336"/>
                    <a:pt x="622829" y="236197"/>
                    <a:pt x="634103" y="236197"/>
                  </a:cubicBezTo>
                  <a:close/>
                  <a:moveTo>
                    <a:pt x="585326" y="236197"/>
                  </a:moveTo>
                  <a:cubicBezTo>
                    <a:pt x="596599" y="236197"/>
                    <a:pt x="605738" y="245336"/>
                    <a:pt x="605738" y="256609"/>
                  </a:cubicBezTo>
                  <a:cubicBezTo>
                    <a:pt x="605738" y="267883"/>
                    <a:pt x="596599" y="277022"/>
                    <a:pt x="585326" y="277022"/>
                  </a:cubicBezTo>
                  <a:cubicBezTo>
                    <a:pt x="574052" y="277022"/>
                    <a:pt x="564913" y="267883"/>
                    <a:pt x="564913" y="256609"/>
                  </a:cubicBezTo>
                  <a:cubicBezTo>
                    <a:pt x="564913" y="245336"/>
                    <a:pt x="574052" y="236197"/>
                    <a:pt x="585326" y="236197"/>
                  </a:cubicBezTo>
                  <a:close/>
                  <a:moveTo>
                    <a:pt x="536549" y="236197"/>
                  </a:moveTo>
                  <a:cubicBezTo>
                    <a:pt x="547822" y="236197"/>
                    <a:pt x="556961" y="245336"/>
                    <a:pt x="556961" y="256609"/>
                  </a:cubicBezTo>
                  <a:cubicBezTo>
                    <a:pt x="556961" y="267883"/>
                    <a:pt x="547822" y="277022"/>
                    <a:pt x="536549" y="277022"/>
                  </a:cubicBezTo>
                  <a:cubicBezTo>
                    <a:pt x="525275" y="277022"/>
                    <a:pt x="516136" y="267883"/>
                    <a:pt x="516136" y="256609"/>
                  </a:cubicBezTo>
                  <a:cubicBezTo>
                    <a:pt x="516136" y="245336"/>
                    <a:pt x="525275" y="236197"/>
                    <a:pt x="536549" y="236197"/>
                  </a:cubicBezTo>
                  <a:close/>
                  <a:moveTo>
                    <a:pt x="487772" y="236197"/>
                  </a:moveTo>
                  <a:cubicBezTo>
                    <a:pt x="499045" y="236197"/>
                    <a:pt x="508184" y="245336"/>
                    <a:pt x="508184" y="256609"/>
                  </a:cubicBezTo>
                  <a:cubicBezTo>
                    <a:pt x="508184" y="267883"/>
                    <a:pt x="499045" y="277022"/>
                    <a:pt x="487772" y="277022"/>
                  </a:cubicBezTo>
                  <a:cubicBezTo>
                    <a:pt x="476498" y="277022"/>
                    <a:pt x="467359" y="267883"/>
                    <a:pt x="467359" y="256609"/>
                  </a:cubicBezTo>
                  <a:cubicBezTo>
                    <a:pt x="467359" y="245336"/>
                    <a:pt x="476498" y="236197"/>
                    <a:pt x="487772" y="236197"/>
                  </a:cubicBezTo>
                  <a:close/>
                  <a:moveTo>
                    <a:pt x="438994" y="236197"/>
                  </a:moveTo>
                  <a:cubicBezTo>
                    <a:pt x="450268" y="236197"/>
                    <a:pt x="459407" y="245336"/>
                    <a:pt x="459407" y="256609"/>
                  </a:cubicBezTo>
                  <a:cubicBezTo>
                    <a:pt x="459407" y="267883"/>
                    <a:pt x="450268" y="277022"/>
                    <a:pt x="438994" y="277022"/>
                  </a:cubicBezTo>
                  <a:cubicBezTo>
                    <a:pt x="427721" y="277022"/>
                    <a:pt x="418582" y="267883"/>
                    <a:pt x="418582" y="256609"/>
                  </a:cubicBezTo>
                  <a:cubicBezTo>
                    <a:pt x="418582" y="245336"/>
                    <a:pt x="427721" y="236197"/>
                    <a:pt x="438994" y="236197"/>
                  </a:cubicBezTo>
                  <a:close/>
                  <a:moveTo>
                    <a:pt x="390217" y="236197"/>
                  </a:moveTo>
                  <a:cubicBezTo>
                    <a:pt x="401491" y="236197"/>
                    <a:pt x="410630" y="245336"/>
                    <a:pt x="410630" y="256609"/>
                  </a:cubicBezTo>
                  <a:cubicBezTo>
                    <a:pt x="410630" y="267883"/>
                    <a:pt x="401491" y="277022"/>
                    <a:pt x="390217" y="277022"/>
                  </a:cubicBezTo>
                  <a:cubicBezTo>
                    <a:pt x="378944" y="277022"/>
                    <a:pt x="369805" y="267883"/>
                    <a:pt x="369805" y="256609"/>
                  </a:cubicBezTo>
                  <a:cubicBezTo>
                    <a:pt x="369805" y="245336"/>
                    <a:pt x="378944" y="236197"/>
                    <a:pt x="390217" y="236197"/>
                  </a:cubicBezTo>
                  <a:close/>
                  <a:moveTo>
                    <a:pt x="341440" y="236197"/>
                  </a:moveTo>
                  <a:cubicBezTo>
                    <a:pt x="352714" y="236197"/>
                    <a:pt x="361853" y="245336"/>
                    <a:pt x="361853" y="256609"/>
                  </a:cubicBezTo>
                  <a:cubicBezTo>
                    <a:pt x="361853" y="267883"/>
                    <a:pt x="352714" y="277022"/>
                    <a:pt x="341440" y="277022"/>
                  </a:cubicBezTo>
                  <a:cubicBezTo>
                    <a:pt x="330166" y="277022"/>
                    <a:pt x="321028" y="267883"/>
                    <a:pt x="321028" y="256609"/>
                  </a:cubicBezTo>
                  <a:cubicBezTo>
                    <a:pt x="321028" y="245336"/>
                    <a:pt x="330166" y="236197"/>
                    <a:pt x="341440" y="236197"/>
                  </a:cubicBezTo>
                  <a:close/>
                  <a:moveTo>
                    <a:pt x="292663" y="236197"/>
                  </a:moveTo>
                  <a:cubicBezTo>
                    <a:pt x="303937" y="236197"/>
                    <a:pt x="313076" y="245336"/>
                    <a:pt x="313076" y="256609"/>
                  </a:cubicBezTo>
                  <a:cubicBezTo>
                    <a:pt x="313076" y="267883"/>
                    <a:pt x="303937" y="277022"/>
                    <a:pt x="292663" y="277022"/>
                  </a:cubicBezTo>
                  <a:cubicBezTo>
                    <a:pt x="281389" y="277022"/>
                    <a:pt x="272251" y="267883"/>
                    <a:pt x="272251" y="256609"/>
                  </a:cubicBezTo>
                  <a:cubicBezTo>
                    <a:pt x="272251" y="245336"/>
                    <a:pt x="281389" y="236197"/>
                    <a:pt x="292663" y="236197"/>
                  </a:cubicBezTo>
                  <a:close/>
                  <a:moveTo>
                    <a:pt x="243886" y="236197"/>
                  </a:moveTo>
                  <a:cubicBezTo>
                    <a:pt x="255160" y="236197"/>
                    <a:pt x="264299" y="245336"/>
                    <a:pt x="264299" y="256609"/>
                  </a:cubicBezTo>
                  <a:cubicBezTo>
                    <a:pt x="264299" y="267883"/>
                    <a:pt x="255160" y="277022"/>
                    <a:pt x="243886" y="277022"/>
                  </a:cubicBezTo>
                  <a:cubicBezTo>
                    <a:pt x="232612" y="277022"/>
                    <a:pt x="223473" y="267883"/>
                    <a:pt x="223473" y="256609"/>
                  </a:cubicBezTo>
                  <a:cubicBezTo>
                    <a:pt x="223473" y="245336"/>
                    <a:pt x="232612" y="236197"/>
                    <a:pt x="243886" y="236197"/>
                  </a:cubicBezTo>
                  <a:close/>
                  <a:moveTo>
                    <a:pt x="195109" y="236197"/>
                  </a:moveTo>
                  <a:cubicBezTo>
                    <a:pt x="206383" y="236197"/>
                    <a:pt x="215522" y="245336"/>
                    <a:pt x="215522" y="256609"/>
                  </a:cubicBezTo>
                  <a:cubicBezTo>
                    <a:pt x="215522" y="267883"/>
                    <a:pt x="206383" y="277022"/>
                    <a:pt x="195109" y="277022"/>
                  </a:cubicBezTo>
                  <a:cubicBezTo>
                    <a:pt x="183835" y="277022"/>
                    <a:pt x="174696" y="267883"/>
                    <a:pt x="174696" y="256609"/>
                  </a:cubicBezTo>
                  <a:cubicBezTo>
                    <a:pt x="174696" y="245336"/>
                    <a:pt x="183835" y="236197"/>
                    <a:pt x="195109" y="236197"/>
                  </a:cubicBezTo>
                  <a:close/>
                  <a:moveTo>
                    <a:pt x="146332" y="236197"/>
                  </a:moveTo>
                  <a:cubicBezTo>
                    <a:pt x="157606" y="236197"/>
                    <a:pt x="166745" y="245336"/>
                    <a:pt x="166745" y="256609"/>
                  </a:cubicBezTo>
                  <a:cubicBezTo>
                    <a:pt x="166745" y="267883"/>
                    <a:pt x="157606" y="277022"/>
                    <a:pt x="146332" y="277022"/>
                  </a:cubicBezTo>
                  <a:cubicBezTo>
                    <a:pt x="135058" y="277022"/>
                    <a:pt x="125919" y="267883"/>
                    <a:pt x="125919" y="256609"/>
                  </a:cubicBezTo>
                  <a:cubicBezTo>
                    <a:pt x="125919" y="245336"/>
                    <a:pt x="135058" y="236197"/>
                    <a:pt x="146332" y="236197"/>
                  </a:cubicBezTo>
                  <a:close/>
                  <a:moveTo>
                    <a:pt x="97555" y="236197"/>
                  </a:moveTo>
                  <a:cubicBezTo>
                    <a:pt x="108829" y="236197"/>
                    <a:pt x="117968" y="245336"/>
                    <a:pt x="117968" y="256609"/>
                  </a:cubicBezTo>
                  <a:cubicBezTo>
                    <a:pt x="117968" y="267883"/>
                    <a:pt x="108829" y="277022"/>
                    <a:pt x="97555" y="277022"/>
                  </a:cubicBezTo>
                  <a:cubicBezTo>
                    <a:pt x="86281" y="277022"/>
                    <a:pt x="77142" y="267883"/>
                    <a:pt x="77142" y="256609"/>
                  </a:cubicBezTo>
                  <a:cubicBezTo>
                    <a:pt x="77142" y="245336"/>
                    <a:pt x="86281" y="236197"/>
                    <a:pt x="97555" y="236197"/>
                  </a:cubicBezTo>
                  <a:close/>
                  <a:moveTo>
                    <a:pt x="48778" y="236197"/>
                  </a:moveTo>
                  <a:cubicBezTo>
                    <a:pt x="60052" y="236197"/>
                    <a:pt x="69191" y="245336"/>
                    <a:pt x="69191" y="256609"/>
                  </a:cubicBezTo>
                  <a:cubicBezTo>
                    <a:pt x="69191" y="267883"/>
                    <a:pt x="60052" y="277022"/>
                    <a:pt x="48778" y="277022"/>
                  </a:cubicBezTo>
                  <a:cubicBezTo>
                    <a:pt x="37504" y="277022"/>
                    <a:pt x="28365" y="267883"/>
                    <a:pt x="28365" y="256609"/>
                  </a:cubicBezTo>
                  <a:cubicBezTo>
                    <a:pt x="28365" y="245336"/>
                    <a:pt x="37504" y="236197"/>
                    <a:pt x="48778" y="236197"/>
                  </a:cubicBezTo>
                  <a:close/>
                  <a:moveTo>
                    <a:pt x="2" y="236197"/>
                  </a:moveTo>
                  <a:cubicBezTo>
                    <a:pt x="11275" y="236197"/>
                    <a:pt x="20414" y="245336"/>
                    <a:pt x="20414" y="256609"/>
                  </a:cubicBezTo>
                  <a:cubicBezTo>
                    <a:pt x="20414" y="267883"/>
                    <a:pt x="11275" y="277022"/>
                    <a:pt x="2" y="277022"/>
                  </a:cubicBezTo>
                  <a:lnTo>
                    <a:pt x="0" y="277021"/>
                  </a:lnTo>
                  <a:lnTo>
                    <a:pt x="0" y="236198"/>
                  </a:lnTo>
                  <a:close/>
                  <a:moveTo>
                    <a:pt x="975542" y="182110"/>
                  </a:moveTo>
                  <a:cubicBezTo>
                    <a:pt x="981179" y="182110"/>
                    <a:pt x="986282" y="184395"/>
                    <a:pt x="989976" y="188089"/>
                  </a:cubicBezTo>
                  <a:lnTo>
                    <a:pt x="992557" y="194320"/>
                  </a:lnTo>
                  <a:lnTo>
                    <a:pt x="990601" y="207139"/>
                  </a:lnTo>
                  <a:lnTo>
                    <a:pt x="987678" y="218507"/>
                  </a:lnTo>
                  <a:lnTo>
                    <a:pt x="983488" y="221332"/>
                  </a:lnTo>
                  <a:cubicBezTo>
                    <a:pt x="981046" y="222365"/>
                    <a:pt x="978360" y="222936"/>
                    <a:pt x="975542" y="222936"/>
                  </a:cubicBezTo>
                  <a:cubicBezTo>
                    <a:pt x="964268" y="222936"/>
                    <a:pt x="955129" y="213797"/>
                    <a:pt x="955129" y="202523"/>
                  </a:cubicBezTo>
                  <a:cubicBezTo>
                    <a:pt x="955129" y="191250"/>
                    <a:pt x="964268" y="182110"/>
                    <a:pt x="975542" y="182110"/>
                  </a:cubicBezTo>
                  <a:close/>
                  <a:moveTo>
                    <a:pt x="926765" y="182110"/>
                  </a:moveTo>
                  <a:cubicBezTo>
                    <a:pt x="938039" y="182110"/>
                    <a:pt x="947178" y="191250"/>
                    <a:pt x="947178" y="202523"/>
                  </a:cubicBezTo>
                  <a:cubicBezTo>
                    <a:pt x="947178" y="213797"/>
                    <a:pt x="938039" y="222936"/>
                    <a:pt x="926765" y="222936"/>
                  </a:cubicBezTo>
                  <a:cubicBezTo>
                    <a:pt x="915491" y="222936"/>
                    <a:pt x="906352" y="213797"/>
                    <a:pt x="906352" y="202523"/>
                  </a:cubicBezTo>
                  <a:cubicBezTo>
                    <a:pt x="906352" y="191250"/>
                    <a:pt x="915491" y="182110"/>
                    <a:pt x="926765" y="182110"/>
                  </a:cubicBezTo>
                  <a:close/>
                  <a:moveTo>
                    <a:pt x="877988" y="182110"/>
                  </a:moveTo>
                  <a:cubicBezTo>
                    <a:pt x="889262" y="182110"/>
                    <a:pt x="898401" y="191250"/>
                    <a:pt x="898401" y="202523"/>
                  </a:cubicBezTo>
                  <a:cubicBezTo>
                    <a:pt x="898401" y="213797"/>
                    <a:pt x="889262" y="222936"/>
                    <a:pt x="877988" y="222936"/>
                  </a:cubicBezTo>
                  <a:cubicBezTo>
                    <a:pt x="866714" y="222936"/>
                    <a:pt x="857575" y="213797"/>
                    <a:pt x="857575" y="202523"/>
                  </a:cubicBezTo>
                  <a:cubicBezTo>
                    <a:pt x="857575" y="191250"/>
                    <a:pt x="866714" y="182110"/>
                    <a:pt x="877988" y="182110"/>
                  </a:cubicBezTo>
                  <a:close/>
                  <a:moveTo>
                    <a:pt x="829211" y="182110"/>
                  </a:moveTo>
                  <a:cubicBezTo>
                    <a:pt x="840485" y="182110"/>
                    <a:pt x="849624" y="191250"/>
                    <a:pt x="849624" y="202523"/>
                  </a:cubicBezTo>
                  <a:cubicBezTo>
                    <a:pt x="849624" y="213797"/>
                    <a:pt x="840485" y="222936"/>
                    <a:pt x="829211" y="222936"/>
                  </a:cubicBezTo>
                  <a:cubicBezTo>
                    <a:pt x="817937" y="222936"/>
                    <a:pt x="808798" y="213797"/>
                    <a:pt x="808798" y="202523"/>
                  </a:cubicBezTo>
                  <a:cubicBezTo>
                    <a:pt x="808798" y="191250"/>
                    <a:pt x="817937" y="182110"/>
                    <a:pt x="829211" y="182110"/>
                  </a:cubicBezTo>
                  <a:close/>
                  <a:moveTo>
                    <a:pt x="780434" y="182110"/>
                  </a:moveTo>
                  <a:cubicBezTo>
                    <a:pt x="791708" y="182110"/>
                    <a:pt x="800847" y="191250"/>
                    <a:pt x="800847" y="202523"/>
                  </a:cubicBezTo>
                  <a:cubicBezTo>
                    <a:pt x="800847" y="213797"/>
                    <a:pt x="791708" y="222936"/>
                    <a:pt x="780434" y="222936"/>
                  </a:cubicBezTo>
                  <a:cubicBezTo>
                    <a:pt x="769160" y="222936"/>
                    <a:pt x="760021" y="213797"/>
                    <a:pt x="760021" y="202523"/>
                  </a:cubicBezTo>
                  <a:cubicBezTo>
                    <a:pt x="760021" y="191250"/>
                    <a:pt x="769160" y="182110"/>
                    <a:pt x="780434" y="182110"/>
                  </a:cubicBezTo>
                  <a:close/>
                  <a:moveTo>
                    <a:pt x="731657" y="182110"/>
                  </a:moveTo>
                  <a:cubicBezTo>
                    <a:pt x="742931" y="182110"/>
                    <a:pt x="752070" y="191250"/>
                    <a:pt x="752070" y="202523"/>
                  </a:cubicBezTo>
                  <a:cubicBezTo>
                    <a:pt x="752070" y="213797"/>
                    <a:pt x="742931" y="222936"/>
                    <a:pt x="731657" y="222936"/>
                  </a:cubicBezTo>
                  <a:cubicBezTo>
                    <a:pt x="720383" y="222936"/>
                    <a:pt x="711244" y="213797"/>
                    <a:pt x="711244" y="202523"/>
                  </a:cubicBezTo>
                  <a:cubicBezTo>
                    <a:pt x="711244" y="191250"/>
                    <a:pt x="720383" y="182110"/>
                    <a:pt x="731657" y="182110"/>
                  </a:cubicBezTo>
                  <a:close/>
                  <a:moveTo>
                    <a:pt x="682880" y="182110"/>
                  </a:moveTo>
                  <a:cubicBezTo>
                    <a:pt x="694153" y="182110"/>
                    <a:pt x="703293" y="191250"/>
                    <a:pt x="703293" y="202523"/>
                  </a:cubicBezTo>
                  <a:cubicBezTo>
                    <a:pt x="703293" y="213797"/>
                    <a:pt x="694153" y="222936"/>
                    <a:pt x="682880" y="222936"/>
                  </a:cubicBezTo>
                  <a:cubicBezTo>
                    <a:pt x="671606" y="222936"/>
                    <a:pt x="662467" y="213797"/>
                    <a:pt x="662467" y="202523"/>
                  </a:cubicBezTo>
                  <a:cubicBezTo>
                    <a:pt x="662467" y="191250"/>
                    <a:pt x="671606" y="182110"/>
                    <a:pt x="682880" y="182110"/>
                  </a:cubicBezTo>
                  <a:close/>
                  <a:moveTo>
                    <a:pt x="634103" y="182110"/>
                  </a:moveTo>
                  <a:cubicBezTo>
                    <a:pt x="645377" y="182110"/>
                    <a:pt x="654516" y="191250"/>
                    <a:pt x="654516" y="202523"/>
                  </a:cubicBezTo>
                  <a:cubicBezTo>
                    <a:pt x="654516" y="213797"/>
                    <a:pt x="645377" y="222936"/>
                    <a:pt x="634103" y="222936"/>
                  </a:cubicBezTo>
                  <a:cubicBezTo>
                    <a:pt x="622829" y="222936"/>
                    <a:pt x="613690" y="213797"/>
                    <a:pt x="613690" y="202523"/>
                  </a:cubicBezTo>
                  <a:cubicBezTo>
                    <a:pt x="613690" y="191250"/>
                    <a:pt x="622829" y="182110"/>
                    <a:pt x="634103" y="182110"/>
                  </a:cubicBezTo>
                  <a:close/>
                  <a:moveTo>
                    <a:pt x="585326" y="182110"/>
                  </a:moveTo>
                  <a:cubicBezTo>
                    <a:pt x="596599" y="182110"/>
                    <a:pt x="605738" y="191250"/>
                    <a:pt x="605738" y="202523"/>
                  </a:cubicBezTo>
                  <a:cubicBezTo>
                    <a:pt x="605738" y="213797"/>
                    <a:pt x="596599" y="222936"/>
                    <a:pt x="585326" y="222936"/>
                  </a:cubicBezTo>
                  <a:cubicBezTo>
                    <a:pt x="574052" y="222936"/>
                    <a:pt x="564913" y="213797"/>
                    <a:pt x="564913" y="202523"/>
                  </a:cubicBezTo>
                  <a:cubicBezTo>
                    <a:pt x="564913" y="191250"/>
                    <a:pt x="574052" y="182110"/>
                    <a:pt x="585326" y="182110"/>
                  </a:cubicBezTo>
                  <a:close/>
                  <a:moveTo>
                    <a:pt x="536549" y="182110"/>
                  </a:moveTo>
                  <a:cubicBezTo>
                    <a:pt x="547822" y="182110"/>
                    <a:pt x="556961" y="191250"/>
                    <a:pt x="556961" y="202523"/>
                  </a:cubicBezTo>
                  <a:cubicBezTo>
                    <a:pt x="556961" y="213797"/>
                    <a:pt x="547822" y="222936"/>
                    <a:pt x="536549" y="222936"/>
                  </a:cubicBezTo>
                  <a:cubicBezTo>
                    <a:pt x="525275" y="222936"/>
                    <a:pt x="516136" y="213797"/>
                    <a:pt x="516136" y="202523"/>
                  </a:cubicBezTo>
                  <a:cubicBezTo>
                    <a:pt x="516136" y="191250"/>
                    <a:pt x="525275" y="182110"/>
                    <a:pt x="536549" y="182110"/>
                  </a:cubicBezTo>
                  <a:close/>
                  <a:moveTo>
                    <a:pt x="487772" y="182110"/>
                  </a:moveTo>
                  <a:cubicBezTo>
                    <a:pt x="499045" y="182110"/>
                    <a:pt x="508184" y="191250"/>
                    <a:pt x="508184" y="202523"/>
                  </a:cubicBezTo>
                  <a:cubicBezTo>
                    <a:pt x="508184" y="213797"/>
                    <a:pt x="499045" y="222936"/>
                    <a:pt x="487772" y="222936"/>
                  </a:cubicBezTo>
                  <a:cubicBezTo>
                    <a:pt x="476498" y="222936"/>
                    <a:pt x="467359" y="213797"/>
                    <a:pt x="467359" y="202523"/>
                  </a:cubicBezTo>
                  <a:cubicBezTo>
                    <a:pt x="467359" y="191250"/>
                    <a:pt x="476498" y="182110"/>
                    <a:pt x="487772" y="182110"/>
                  </a:cubicBezTo>
                  <a:close/>
                  <a:moveTo>
                    <a:pt x="438994" y="182110"/>
                  </a:moveTo>
                  <a:cubicBezTo>
                    <a:pt x="450268" y="182110"/>
                    <a:pt x="459407" y="191250"/>
                    <a:pt x="459407" y="202523"/>
                  </a:cubicBezTo>
                  <a:cubicBezTo>
                    <a:pt x="459407" y="213797"/>
                    <a:pt x="450268" y="222936"/>
                    <a:pt x="438994" y="222936"/>
                  </a:cubicBezTo>
                  <a:cubicBezTo>
                    <a:pt x="427721" y="222936"/>
                    <a:pt x="418582" y="213797"/>
                    <a:pt x="418582" y="202523"/>
                  </a:cubicBezTo>
                  <a:cubicBezTo>
                    <a:pt x="418582" y="191250"/>
                    <a:pt x="427721" y="182110"/>
                    <a:pt x="438994" y="182110"/>
                  </a:cubicBezTo>
                  <a:close/>
                  <a:moveTo>
                    <a:pt x="390217" y="182110"/>
                  </a:moveTo>
                  <a:cubicBezTo>
                    <a:pt x="401491" y="182110"/>
                    <a:pt x="410630" y="191250"/>
                    <a:pt x="410630" y="202523"/>
                  </a:cubicBezTo>
                  <a:cubicBezTo>
                    <a:pt x="410630" y="213797"/>
                    <a:pt x="401491" y="222936"/>
                    <a:pt x="390217" y="222936"/>
                  </a:cubicBezTo>
                  <a:cubicBezTo>
                    <a:pt x="378944" y="222936"/>
                    <a:pt x="369805" y="213797"/>
                    <a:pt x="369805" y="202523"/>
                  </a:cubicBezTo>
                  <a:cubicBezTo>
                    <a:pt x="369805" y="191250"/>
                    <a:pt x="378944" y="182110"/>
                    <a:pt x="390217" y="182110"/>
                  </a:cubicBezTo>
                  <a:close/>
                  <a:moveTo>
                    <a:pt x="341440" y="182110"/>
                  </a:moveTo>
                  <a:cubicBezTo>
                    <a:pt x="352714" y="182110"/>
                    <a:pt x="361853" y="191250"/>
                    <a:pt x="361853" y="202523"/>
                  </a:cubicBezTo>
                  <a:cubicBezTo>
                    <a:pt x="361853" y="213797"/>
                    <a:pt x="352714" y="222936"/>
                    <a:pt x="341440" y="222936"/>
                  </a:cubicBezTo>
                  <a:cubicBezTo>
                    <a:pt x="330166" y="222936"/>
                    <a:pt x="321028" y="213797"/>
                    <a:pt x="321028" y="202523"/>
                  </a:cubicBezTo>
                  <a:cubicBezTo>
                    <a:pt x="321028" y="191250"/>
                    <a:pt x="330166" y="182110"/>
                    <a:pt x="341440" y="182110"/>
                  </a:cubicBezTo>
                  <a:close/>
                  <a:moveTo>
                    <a:pt x="292663" y="182110"/>
                  </a:moveTo>
                  <a:cubicBezTo>
                    <a:pt x="303937" y="182110"/>
                    <a:pt x="313076" y="191250"/>
                    <a:pt x="313076" y="202523"/>
                  </a:cubicBezTo>
                  <a:cubicBezTo>
                    <a:pt x="313076" y="213797"/>
                    <a:pt x="303937" y="222936"/>
                    <a:pt x="292663" y="222936"/>
                  </a:cubicBezTo>
                  <a:cubicBezTo>
                    <a:pt x="281389" y="222936"/>
                    <a:pt x="272251" y="213797"/>
                    <a:pt x="272251" y="202523"/>
                  </a:cubicBezTo>
                  <a:cubicBezTo>
                    <a:pt x="272251" y="191250"/>
                    <a:pt x="281389" y="182110"/>
                    <a:pt x="292663" y="182110"/>
                  </a:cubicBezTo>
                  <a:close/>
                  <a:moveTo>
                    <a:pt x="243886" y="182110"/>
                  </a:moveTo>
                  <a:cubicBezTo>
                    <a:pt x="255160" y="182110"/>
                    <a:pt x="264299" y="191250"/>
                    <a:pt x="264299" y="202523"/>
                  </a:cubicBezTo>
                  <a:cubicBezTo>
                    <a:pt x="264299" y="213797"/>
                    <a:pt x="255160" y="222936"/>
                    <a:pt x="243886" y="222936"/>
                  </a:cubicBezTo>
                  <a:cubicBezTo>
                    <a:pt x="232612" y="222936"/>
                    <a:pt x="223473" y="213797"/>
                    <a:pt x="223473" y="202523"/>
                  </a:cubicBezTo>
                  <a:cubicBezTo>
                    <a:pt x="223473" y="191250"/>
                    <a:pt x="232612" y="182110"/>
                    <a:pt x="243886" y="182110"/>
                  </a:cubicBezTo>
                  <a:close/>
                  <a:moveTo>
                    <a:pt x="195109" y="182110"/>
                  </a:moveTo>
                  <a:cubicBezTo>
                    <a:pt x="206383" y="182110"/>
                    <a:pt x="215522" y="191250"/>
                    <a:pt x="215522" y="202523"/>
                  </a:cubicBezTo>
                  <a:cubicBezTo>
                    <a:pt x="215522" y="213797"/>
                    <a:pt x="206383" y="222936"/>
                    <a:pt x="195109" y="222936"/>
                  </a:cubicBezTo>
                  <a:cubicBezTo>
                    <a:pt x="183835" y="222936"/>
                    <a:pt x="174696" y="213797"/>
                    <a:pt x="174696" y="202523"/>
                  </a:cubicBezTo>
                  <a:cubicBezTo>
                    <a:pt x="174696" y="191250"/>
                    <a:pt x="183835" y="182110"/>
                    <a:pt x="195109" y="182110"/>
                  </a:cubicBezTo>
                  <a:close/>
                  <a:moveTo>
                    <a:pt x="146332" y="182110"/>
                  </a:moveTo>
                  <a:cubicBezTo>
                    <a:pt x="157606" y="182110"/>
                    <a:pt x="166745" y="191250"/>
                    <a:pt x="166745" y="202523"/>
                  </a:cubicBezTo>
                  <a:cubicBezTo>
                    <a:pt x="166745" y="213797"/>
                    <a:pt x="157606" y="222936"/>
                    <a:pt x="146332" y="222936"/>
                  </a:cubicBezTo>
                  <a:cubicBezTo>
                    <a:pt x="135058" y="222936"/>
                    <a:pt x="125919" y="213797"/>
                    <a:pt x="125919" y="202523"/>
                  </a:cubicBezTo>
                  <a:cubicBezTo>
                    <a:pt x="125919" y="191250"/>
                    <a:pt x="135058" y="182110"/>
                    <a:pt x="146332" y="182110"/>
                  </a:cubicBezTo>
                  <a:close/>
                  <a:moveTo>
                    <a:pt x="97555" y="182110"/>
                  </a:moveTo>
                  <a:cubicBezTo>
                    <a:pt x="108829" y="182110"/>
                    <a:pt x="117968" y="191250"/>
                    <a:pt x="117968" y="202523"/>
                  </a:cubicBezTo>
                  <a:cubicBezTo>
                    <a:pt x="117968" y="213797"/>
                    <a:pt x="108829" y="222936"/>
                    <a:pt x="97555" y="222936"/>
                  </a:cubicBezTo>
                  <a:cubicBezTo>
                    <a:pt x="86281" y="222936"/>
                    <a:pt x="77142" y="213797"/>
                    <a:pt x="77142" y="202523"/>
                  </a:cubicBezTo>
                  <a:cubicBezTo>
                    <a:pt x="77142" y="191250"/>
                    <a:pt x="86281" y="182110"/>
                    <a:pt x="97555" y="182110"/>
                  </a:cubicBezTo>
                  <a:close/>
                  <a:moveTo>
                    <a:pt x="48778" y="182110"/>
                  </a:moveTo>
                  <a:cubicBezTo>
                    <a:pt x="60052" y="182110"/>
                    <a:pt x="69191" y="191250"/>
                    <a:pt x="69191" y="202523"/>
                  </a:cubicBezTo>
                  <a:cubicBezTo>
                    <a:pt x="69191" y="213797"/>
                    <a:pt x="60052" y="222936"/>
                    <a:pt x="48778" y="222936"/>
                  </a:cubicBezTo>
                  <a:cubicBezTo>
                    <a:pt x="37504" y="222936"/>
                    <a:pt x="28365" y="213797"/>
                    <a:pt x="28365" y="202523"/>
                  </a:cubicBezTo>
                  <a:cubicBezTo>
                    <a:pt x="28365" y="191250"/>
                    <a:pt x="37504" y="182110"/>
                    <a:pt x="48778" y="182110"/>
                  </a:cubicBezTo>
                  <a:close/>
                  <a:moveTo>
                    <a:pt x="2" y="182110"/>
                  </a:moveTo>
                  <a:cubicBezTo>
                    <a:pt x="11275" y="182110"/>
                    <a:pt x="20414" y="191250"/>
                    <a:pt x="20414" y="202523"/>
                  </a:cubicBezTo>
                  <a:cubicBezTo>
                    <a:pt x="20414" y="213797"/>
                    <a:pt x="11275" y="222936"/>
                    <a:pt x="2" y="222936"/>
                  </a:cubicBezTo>
                  <a:lnTo>
                    <a:pt x="0" y="222935"/>
                  </a:lnTo>
                  <a:lnTo>
                    <a:pt x="0" y="182111"/>
                  </a:lnTo>
                  <a:close/>
                  <a:moveTo>
                    <a:pt x="975542" y="128024"/>
                  </a:moveTo>
                  <a:cubicBezTo>
                    <a:pt x="986816" y="128024"/>
                    <a:pt x="995955" y="137163"/>
                    <a:pt x="995955" y="148437"/>
                  </a:cubicBezTo>
                  <a:cubicBezTo>
                    <a:pt x="995955" y="159711"/>
                    <a:pt x="986816" y="168850"/>
                    <a:pt x="975542" y="168850"/>
                  </a:cubicBezTo>
                  <a:cubicBezTo>
                    <a:pt x="964268" y="168850"/>
                    <a:pt x="955129" y="159711"/>
                    <a:pt x="955129" y="148437"/>
                  </a:cubicBezTo>
                  <a:cubicBezTo>
                    <a:pt x="955129" y="137163"/>
                    <a:pt x="964268" y="128024"/>
                    <a:pt x="975542" y="128024"/>
                  </a:cubicBezTo>
                  <a:close/>
                  <a:moveTo>
                    <a:pt x="926765" y="128024"/>
                  </a:moveTo>
                  <a:cubicBezTo>
                    <a:pt x="938039" y="128024"/>
                    <a:pt x="947178" y="137163"/>
                    <a:pt x="947178" y="148437"/>
                  </a:cubicBezTo>
                  <a:cubicBezTo>
                    <a:pt x="947178" y="159711"/>
                    <a:pt x="938039" y="168850"/>
                    <a:pt x="926765" y="168850"/>
                  </a:cubicBezTo>
                  <a:cubicBezTo>
                    <a:pt x="915491" y="168850"/>
                    <a:pt x="906352" y="159711"/>
                    <a:pt x="906352" y="148437"/>
                  </a:cubicBezTo>
                  <a:cubicBezTo>
                    <a:pt x="906352" y="137163"/>
                    <a:pt x="915491" y="128024"/>
                    <a:pt x="926765" y="128024"/>
                  </a:cubicBezTo>
                  <a:close/>
                  <a:moveTo>
                    <a:pt x="877988" y="128024"/>
                  </a:moveTo>
                  <a:cubicBezTo>
                    <a:pt x="889262" y="128024"/>
                    <a:pt x="898401" y="137163"/>
                    <a:pt x="898401" y="148437"/>
                  </a:cubicBezTo>
                  <a:cubicBezTo>
                    <a:pt x="898401" y="159711"/>
                    <a:pt x="889262" y="168850"/>
                    <a:pt x="877988" y="168850"/>
                  </a:cubicBezTo>
                  <a:cubicBezTo>
                    <a:pt x="866714" y="168850"/>
                    <a:pt x="857575" y="159711"/>
                    <a:pt x="857575" y="148437"/>
                  </a:cubicBezTo>
                  <a:cubicBezTo>
                    <a:pt x="857575" y="137163"/>
                    <a:pt x="866714" y="128024"/>
                    <a:pt x="877988" y="128024"/>
                  </a:cubicBezTo>
                  <a:close/>
                  <a:moveTo>
                    <a:pt x="829211" y="128024"/>
                  </a:moveTo>
                  <a:cubicBezTo>
                    <a:pt x="840485" y="128024"/>
                    <a:pt x="849624" y="137163"/>
                    <a:pt x="849624" y="148437"/>
                  </a:cubicBezTo>
                  <a:cubicBezTo>
                    <a:pt x="849624" y="159711"/>
                    <a:pt x="840485" y="168850"/>
                    <a:pt x="829211" y="168850"/>
                  </a:cubicBezTo>
                  <a:cubicBezTo>
                    <a:pt x="817937" y="168850"/>
                    <a:pt x="808798" y="159711"/>
                    <a:pt x="808798" y="148437"/>
                  </a:cubicBezTo>
                  <a:cubicBezTo>
                    <a:pt x="808798" y="137163"/>
                    <a:pt x="817937" y="128024"/>
                    <a:pt x="829211" y="128024"/>
                  </a:cubicBezTo>
                  <a:close/>
                  <a:moveTo>
                    <a:pt x="780434" y="128024"/>
                  </a:moveTo>
                  <a:cubicBezTo>
                    <a:pt x="791708" y="128024"/>
                    <a:pt x="800847" y="137163"/>
                    <a:pt x="800847" y="148437"/>
                  </a:cubicBezTo>
                  <a:cubicBezTo>
                    <a:pt x="800847" y="159711"/>
                    <a:pt x="791708" y="168850"/>
                    <a:pt x="780434" y="168850"/>
                  </a:cubicBezTo>
                  <a:cubicBezTo>
                    <a:pt x="769160" y="168850"/>
                    <a:pt x="760021" y="159711"/>
                    <a:pt x="760021" y="148437"/>
                  </a:cubicBezTo>
                  <a:cubicBezTo>
                    <a:pt x="760021" y="137163"/>
                    <a:pt x="769160" y="128024"/>
                    <a:pt x="780434" y="128024"/>
                  </a:cubicBezTo>
                  <a:close/>
                  <a:moveTo>
                    <a:pt x="731657" y="128024"/>
                  </a:moveTo>
                  <a:cubicBezTo>
                    <a:pt x="742931" y="128024"/>
                    <a:pt x="752070" y="137163"/>
                    <a:pt x="752070" y="148437"/>
                  </a:cubicBezTo>
                  <a:cubicBezTo>
                    <a:pt x="752070" y="159711"/>
                    <a:pt x="742931" y="168850"/>
                    <a:pt x="731657" y="168850"/>
                  </a:cubicBezTo>
                  <a:cubicBezTo>
                    <a:pt x="720383" y="168850"/>
                    <a:pt x="711244" y="159711"/>
                    <a:pt x="711244" y="148437"/>
                  </a:cubicBezTo>
                  <a:cubicBezTo>
                    <a:pt x="711244" y="137163"/>
                    <a:pt x="720383" y="128024"/>
                    <a:pt x="731657" y="128024"/>
                  </a:cubicBezTo>
                  <a:close/>
                  <a:moveTo>
                    <a:pt x="682880" y="128024"/>
                  </a:moveTo>
                  <a:cubicBezTo>
                    <a:pt x="694153" y="128024"/>
                    <a:pt x="703293" y="137163"/>
                    <a:pt x="703293" y="148437"/>
                  </a:cubicBezTo>
                  <a:cubicBezTo>
                    <a:pt x="703293" y="159711"/>
                    <a:pt x="694153" y="168850"/>
                    <a:pt x="682880" y="168850"/>
                  </a:cubicBezTo>
                  <a:cubicBezTo>
                    <a:pt x="671606" y="168850"/>
                    <a:pt x="662467" y="159711"/>
                    <a:pt x="662467" y="148437"/>
                  </a:cubicBezTo>
                  <a:cubicBezTo>
                    <a:pt x="662467" y="137163"/>
                    <a:pt x="671606" y="128024"/>
                    <a:pt x="682880" y="128024"/>
                  </a:cubicBezTo>
                  <a:close/>
                  <a:moveTo>
                    <a:pt x="634103" y="128024"/>
                  </a:moveTo>
                  <a:cubicBezTo>
                    <a:pt x="645377" y="128024"/>
                    <a:pt x="654516" y="137163"/>
                    <a:pt x="654516" y="148437"/>
                  </a:cubicBezTo>
                  <a:cubicBezTo>
                    <a:pt x="654516" y="159711"/>
                    <a:pt x="645377" y="168850"/>
                    <a:pt x="634103" y="168850"/>
                  </a:cubicBezTo>
                  <a:cubicBezTo>
                    <a:pt x="622829" y="168850"/>
                    <a:pt x="613690" y="159711"/>
                    <a:pt x="613690" y="148437"/>
                  </a:cubicBezTo>
                  <a:cubicBezTo>
                    <a:pt x="613690" y="137163"/>
                    <a:pt x="622829" y="128024"/>
                    <a:pt x="634103" y="128024"/>
                  </a:cubicBezTo>
                  <a:close/>
                  <a:moveTo>
                    <a:pt x="585326" y="128024"/>
                  </a:moveTo>
                  <a:cubicBezTo>
                    <a:pt x="596599" y="128024"/>
                    <a:pt x="605738" y="137163"/>
                    <a:pt x="605738" y="148437"/>
                  </a:cubicBezTo>
                  <a:cubicBezTo>
                    <a:pt x="605738" y="159711"/>
                    <a:pt x="596599" y="168850"/>
                    <a:pt x="585326" y="168850"/>
                  </a:cubicBezTo>
                  <a:cubicBezTo>
                    <a:pt x="574052" y="168850"/>
                    <a:pt x="564913" y="159711"/>
                    <a:pt x="564913" y="148437"/>
                  </a:cubicBezTo>
                  <a:cubicBezTo>
                    <a:pt x="564913" y="137163"/>
                    <a:pt x="574052" y="128024"/>
                    <a:pt x="585326" y="128024"/>
                  </a:cubicBezTo>
                  <a:close/>
                  <a:moveTo>
                    <a:pt x="536549" y="128024"/>
                  </a:moveTo>
                  <a:cubicBezTo>
                    <a:pt x="547822" y="128024"/>
                    <a:pt x="556961" y="137163"/>
                    <a:pt x="556961" y="148437"/>
                  </a:cubicBezTo>
                  <a:cubicBezTo>
                    <a:pt x="556961" y="159711"/>
                    <a:pt x="547822" y="168850"/>
                    <a:pt x="536549" y="168850"/>
                  </a:cubicBezTo>
                  <a:cubicBezTo>
                    <a:pt x="525275" y="168850"/>
                    <a:pt x="516136" y="159711"/>
                    <a:pt x="516136" y="148437"/>
                  </a:cubicBezTo>
                  <a:cubicBezTo>
                    <a:pt x="516136" y="137163"/>
                    <a:pt x="525275" y="128024"/>
                    <a:pt x="536549" y="128024"/>
                  </a:cubicBezTo>
                  <a:close/>
                  <a:moveTo>
                    <a:pt x="487772" y="128024"/>
                  </a:moveTo>
                  <a:cubicBezTo>
                    <a:pt x="499045" y="128024"/>
                    <a:pt x="508184" y="137163"/>
                    <a:pt x="508184" y="148437"/>
                  </a:cubicBezTo>
                  <a:cubicBezTo>
                    <a:pt x="508184" y="159711"/>
                    <a:pt x="499045" y="168850"/>
                    <a:pt x="487772" y="168850"/>
                  </a:cubicBezTo>
                  <a:cubicBezTo>
                    <a:pt x="476498" y="168850"/>
                    <a:pt x="467359" y="159711"/>
                    <a:pt x="467359" y="148437"/>
                  </a:cubicBezTo>
                  <a:cubicBezTo>
                    <a:pt x="467359" y="137163"/>
                    <a:pt x="476498" y="128024"/>
                    <a:pt x="487772" y="128024"/>
                  </a:cubicBezTo>
                  <a:close/>
                  <a:moveTo>
                    <a:pt x="438994" y="128024"/>
                  </a:moveTo>
                  <a:cubicBezTo>
                    <a:pt x="450268" y="128024"/>
                    <a:pt x="459407" y="137163"/>
                    <a:pt x="459407" y="148437"/>
                  </a:cubicBezTo>
                  <a:cubicBezTo>
                    <a:pt x="459407" y="159711"/>
                    <a:pt x="450268" y="168850"/>
                    <a:pt x="438994" y="168850"/>
                  </a:cubicBezTo>
                  <a:cubicBezTo>
                    <a:pt x="427721" y="168850"/>
                    <a:pt x="418582" y="159711"/>
                    <a:pt x="418582" y="148437"/>
                  </a:cubicBezTo>
                  <a:cubicBezTo>
                    <a:pt x="418582" y="137163"/>
                    <a:pt x="427721" y="128024"/>
                    <a:pt x="438994" y="128024"/>
                  </a:cubicBezTo>
                  <a:close/>
                  <a:moveTo>
                    <a:pt x="390217" y="128024"/>
                  </a:moveTo>
                  <a:cubicBezTo>
                    <a:pt x="401491" y="128024"/>
                    <a:pt x="410630" y="137163"/>
                    <a:pt x="410630" y="148437"/>
                  </a:cubicBezTo>
                  <a:cubicBezTo>
                    <a:pt x="410630" y="159711"/>
                    <a:pt x="401491" y="168850"/>
                    <a:pt x="390217" y="168850"/>
                  </a:cubicBezTo>
                  <a:cubicBezTo>
                    <a:pt x="378944" y="168850"/>
                    <a:pt x="369805" y="159711"/>
                    <a:pt x="369805" y="148437"/>
                  </a:cubicBezTo>
                  <a:cubicBezTo>
                    <a:pt x="369805" y="137163"/>
                    <a:pt x="378944" y="128024"/>
                    <a:pt x="390217" y="128024"/>
                  </a:cubicBezTo>
                  <a:close/>
                  <a:moveTo>
                    <a:pt x="341440" y="128024"/>
                  </a:moveTo>
                  <a:cubicBezTo>
                    <a:pt x="352714" y="128024"/>
                    <a:pt x="361853" y="137163"/>
                    <a:pt x="361853" y="148437"/>
                  </a:cubicBezTo>
                  <a:cubicBezTo>
                    <a:pt x="361853" y="159711"/>
                    <a:pt x="352714" y="168850"/>
                    <a:pt x="341440" y="168850"/>
                  </a:cubicBezTo>
                  <a:cubicBezTo>
                    <a:pt x="330166" y="168850"/>
                    <a:pt x="321028" y="159711"/>
                    <a:pt x="321028" y="148437"/>
                  </a:cubicBezTo>
                  <a:cubicBezTo>
                    <a:pt x="321028" y="137163"/>
                    <a:pt x="330166" y="128024"/>
                    <a:pt x="341440" y="128024"/>
                  </a:cubicBezTo>
                  <a:close/>
                  <a:moveTo>
                    <a:pt x="292663" y="128024"/>
                  </a:moveTo>
                  <a:cubicBezTo>
                    <a:pt x="303937" y="128024"/>
                    <a:pt x="313076" y="137163"/>
                    <a:pt x="313076" y="148437"/>
                  </a:cubicBezTo>
                  <a:cubicBezTo>
                    <a:pt x="313076" y="159711"/>
                    <a:pt x="303937" y="168850"/>
                    <a:pt x="292663" y="168850"/>
                  </a:cubicBezTo>
                  <a:cubicBezTo>
                    <a:pt x="281389" y="168850"/>
                    <a:pt x="272251" y="159711"/>
                    <a:pt x="272251" y="148437"/>
                  </a:cubicBezTo>
                  <a:cubicBezTo>
                    <a:pt x="272251" y="137163"/>
                    <a:pt x="281389" y="128024"/>
                    <a:pt x="292663" y="128024"/>
                  </a:cubicBezTo>
                  <a:close/>
                  <a:moveTo>
                    <a:pt x="243886" y="128024"/>
                  </a:moveTo>
                  <a:cubicBezTo>
                    <a:pt x="255160" y="128024"/>
                    <a:pt x="264299" y="137163"/>
                    <a:pt x="264299" y="148437"/>
                  </a:cubicBezTo>
                  <a:cubicBezTo>
                    <a:pt x="264299" y="159711"/>
                    <a:pt x="255160" y="168850"/>
                    <a:pt x="243886" y="168850"/>
                  </a:cubicBezTo>
                  <a:cubicBezTo>
                    <a:pt x="232612" y="168850"/>
                    <a:pt x="223473" y="159711"/>
                    <a:pt x="223473" y="148437"/>
                  </a:cubicBezTo>
                  <a:cubicBezTo>
                    <a:pt x="223473" y="137163"/>
                    <a:pt x="232612" y="128024"/>
                    <a:pt x="243886" y="128024"/>
                  </a:cubicBezTo>
                  <a:close/>
                  <a:moveTo>
                    <a:pt x="195109" y="128024"/>
                  </a:moveTo>
                  <a:cubicBezTo>
                    <a:pt x="206383" y="128024"/>
                    <a:pt x="215522" y="137163"/>
                    <a:pt x="215522" y="148437"/>
                  </a:cubicBezTo>
                  <a:cubicBezTo>
                    <a:pt x="215522" y="159711"/>
                    <a:pt x="206383" y="168850"/>
                    <a:pt x="195109" y="168850"/>
                  </a:cubicBezTo>
                  <a:cubicBezTo>
                    <a:pt x="183835" y="168850"/>
                    <a:pt x="174696" y="159711"/>
                    <a:pt x="174696" y="148437"/>
                  </a:cubicBezTo>
                  <a:cubicBezTo>
                    <a:pt x="174696" y="137163"/>
                    <a:pt x="183835" y="128024"/>
                    <a:pt x="195109" y="128024"/>
                  </a:cubicBezTo>
                  <a:close/>
                  <a:moveTo>
                    <a:pt x="146332" y="128024"/>
                  </a:moveTo>
                  <a:cubicBezTo>
                    <a:pt x="157606" y="128024"/>
                    <a:pt x="166745" y="137163"/>
                    <a:pt x="166745" y="148437"/>
                  </a:cubicBezTo>
                  <a:cubicBezTo>
                    <a:pt x="166745" y="159711"/>
                    <a:pt x="157606" y="168850"/>
                    <a:pt x="146332" y="168850"/>
                  </a:cubicBezTo>
                  <a:cubicBezTo>
                    <a:pt x="135058" y="168850"/>
                    <a:pt x="125919" y="159711"/>
                    <a:pt x="125919" y="148437"/>
                  </a:cubicBezTo>
                  <a:cubicBezTo>
                    <a:pt x="125919" y="137163"/>
                    <a:pt x="135058" y="128024"/>
                    <a:pt x="146332" y="128024"/>
                  </a:cubicBezTo>
                  <a:close/>
                  <a:moveTo>
                    <a:pt x="97555" y="128024"/>
                  </a:moveTo>
                  <a:cubicBezTo>
                    <a:pt x="108829" y="128024"/>
                    <a:pt x="117968" y="137163"/>
                    <a:pt x="117968" y="148437"/>
                  </a:cubicBezTo>
                  <a:cubicBezTo>
                    <a:pt x="117968" y="159711"/>
                    <a:pt x="108829" y="168850"/>
                    <a:pt x="97555" y="168850"/>
                  </a:cubicBezTo>
                  <a:cubicBezTo>
                    <a:pt x="86281" y="168850"/>
                    <a:pt x="77142" y="159711"/>
                    <a:pt x="77142" y="148437"/>
                  </a:cubicBezTo>
                  <a:cubicBezTo>
                    <a:pt x="77142" y="137163"/>
                    <a:pt x="86281" y="128024"/>
                    <a:pt x="97555" y="128024"/>
                  </a:cubicBezTo>
                  <a:close/>
                  <a:moveTo>
                    <a:pt x="48778" y="128024"/>
                  </a:moveTo>
                  <a:cubicBezTo>
                    <a:pt x="60052" y="128024"/>
                    <a:pt x="69191" y="137163"/>
                    <a:pt x="69191" y="148437"/>
                  </a:cubicBezTo>
                  <a:cubicBezTo>
                    <a:pt x="69191" y="159711"/>
                    <a:pt x="60052" y="168850"/>
                    <a:pt x="48778" y="168850"/>
                  </a:cubicBezTo>
                  <a:cubicBezTo>
                    <a:pt x="37504" y="168850"/>
                    <a:pt x="28365" y="159711"/>
                    <a:pt x="28365" y="148437"/>
                  </a:cubicBezTo>
                  <a:cubicBezTo>
                    <a:pt x="28365" y="137163"/>
                    <a:pt x="37504" y="128024"/>
                    <a:pt x="48778" y="128024"/>
                  </a:cubicBezTo>
                  <a:close/>
                  <a:moveTo>
                    <a:pt x="2" y="128024"/>
                  </a:moveTo>
                  <a:cubicBezTo>
                    <a:pt x="11275" y="128024"/>
                    <a:pt x="20414" y="137163"/>
                    <a:pt x="20414" y="148437"/>
                  </a:cubicBezTo>
                  <a:cubicBezTo>
                    <a:pt x="20414" y="159711"/>
                    <a:pt x="11275" y="168850"/>
                    <a:pt x="2" y="168850"/>
                  </a:cubicBezTo>
                  <a:lnTo>
                    <a:pt x="0" y="168849"/>
                  </a:lnTo>
                  <a:lnTo>
                    <a:pt x="0" y="128025"/>
                  </a:lnTo>
                  <a:close/>
                  <a:moveTo>
                    <a:pt x="1006915" y="87087"/>
                  </a:moveTo>
                  <a:lnTo>
                    <a:pt x="1006262" y="100037"/>
                  </a:lnTo>
                  <a:lnTo>
                    <a:pt x="1003906" y="94351"/>
                  </a:lnTo>
                  <a:close/>
                  <a:moveTo>
                    <a:pt x="975542" y="73938"/>
                  </a:moveTo>
                  <a:cubicBezTo>
                    <a:pt x="986816" y="73938"/>
                    <a:pt x="995955" y="83077"/>
                    <a:pt x="995955" y="94351"/>
                  </a:cubicBezTo>
                  <a:cubicBezTo>
                    <a:pt x="995955" y="105625"/>
                    <a:pt x="986816" y="114764"/>
                    <a:pt x="975542" y="114764"/>
                  </a:cubicBezTo>
                  <a:cubicBezTo>
                    <a:pt x="964268" y="114764"/>
                    <a:pt x="955129" y="105625"/>
                    <a:pt x="955129" y="94351"/>
                  </a:cubicBezTo>
                  <a:cubicBezTo>
                    <a:pt x="955129" y="83077"/>
                    <a:pt x="964268" y="73938"/>
                    <a:pt x="975542" y="73938"/>
                  </a:cubicBezTo>
                  <a:close/>
                  <a:moveTo>
                    <a:pt x="926765" y="73938"/>
                  </a:moveTo>
                  <a:cubicBezTo>
                    <a:pt x="938039" y="73938"/>
                    <a:pt x="947178" y="83077"/>
                    <a:pt x="947178" y="94351"/>
                  </a:cubicBezTo>
                  <a:cubicBezTo>
                    <a:pt x="947178" y="105625"/>
                    <a:pt x="938039" y="114764"/>
                    <a:pt x="926765" y="114764"/>
                  </a:cubicBezTo>
                  <a:cubicBezTo>
                    <a:pt x="915491" y="114764"/>
                    <a:pt x="906352" y="105625"/>
                    <a:pt x="906352" y="94351"/>
                  </a:cubicBezTo>
                  <a:cubicBezTo>
                    <a:pt x="906352" y="83077"/>
                    <a:pt x="915491" y="73938"/>
                    <a:pt x="926765" y="73938"/>
                  </a:cubicBezTo>
                  <a:close/>
                  <a:moveTo>
                    <a:pt x="877988" y="73938"/>
                  </a:moveTo>
                  <a:cubicBezTo>
                    <a:pt x="889262" y="73938"/>
                    <a:pt x="898401" y="83077"/>
                    <a:pt x="898401" y="94351"/>
                  </a:cubicBezTo>
                  <a:cubicBezTo>
                    <a:pt x="898401" y="105625"/>
                    <a:pt x="889262" y="114764"/>
                    <a:pt x="877988" y="114764"/>
                  </a:cubicBezTo>
                  <a:cubicBezTo>
                    <a:pt x="866714" y="114764"/>
                    <a:pt x="857575" y="105625"/>
                    <a:pt x="857575" y="94351"/>
                  </a:cubicBezTo>
                  <a:cubicBezTo>
                    <a:pt x="857575" y="83077"/>
                    <a:pt x="866714" y="73938"/>
                    <a:pt x="877988" y="73938"/>
                  </a:cubicBezTo>
                  <a:close/>
                  <a:moveTo>
                    <a:pt x="829211" y="73938"/>
                  </a:moveTo>
                  <a:cubicBezTo>
                    <a:pt x="840485" y="73938"/>
                    <a:pt x="849624" y="83077"/>
                    <a:pt x="849624" y="94351"/>
                  </a:cubicBezTo>
                  <a:cubicBezTo>
                    <a:pt x="849624" y="105625"/>
                    <a:pt x="840485" y="114764"/>
                    <a:pt x="829211" y="114764"/>
                  </a:cubicBezTo>
                  <a:cubicBezTo>
                    <a:pt x="817937" y="114764"/>
                    <a:pt x="808798" y="105625"/>
                    <a:pt x="808798" y="94351"/>
                  </a:cubicBezTo>
                  <a:cubicBezTo>
                    <a:pt x="808798" y="83077"/>
                    <a:pt x="817937" y="73938"/>
                    <a:pt x="829211" y="73938"/>
                  </a:cubicBezTo>
                  <a:close/>
                  <a:moveTo>
                    <a:pt x="780434" y="73938"/>
                  </a:moveTo>
                  <a:cubicBezTo>
                    <a:pt x="791708" y="73938"/>
                    <a:pt x="800847" y="83077"/>
                    <a:pt x="800847" y="94351"/>
                  </a:cubicBezTo>
                  <a:cubicBezTo>
                    <a:pt x="800847" y="105625"/>
                    <a:pt x="791708" y="114764"/>
                    <a:pt x="780434" y="114764"/>
                  </a:cubicBezTo>
                  <a:cubicBezTo>
                    <a:pt x="769160" y="114764"/>
                    <a:pt x="760021" y="105625"/>
                    <a:pt x="760021" y="94351"/>
                  </a:cubicBezTo>
                  <a:cubicBezTo>
                    <a:pt x="760021" y="83077"/>
                    <a:pt x="769160" y="73938"/>
                    <a:pt x="780434" y="73938"/>
                  </a:cubicBezTo>
                  <a:close/>
                  <a:moveTo>
                    <a:pt x="731657" y="73938"/>
                  </a:moveTo>
                  <a:cubicBezTo>
                    <a:pt x="742931" y="73938"/>
                    <a:pt x="752070" y="83077"/>
                    <a:pt x="752070" y="94351"/>
                  </a:cubicBezTo>
                  <a:cubicBezTo>
                    <a:pt x="752070" y="105625"/>
                    <a:pt x="742931" y="114764"/>
                    <a:pt x="731657" y="114764"/>
                  </a:cubicBezTo>
                  <a:cubicBezTo>
                    <a:pt x="720383" y="114764"/>
                    <a:pt x="711244" y="105625"/>
                    <a:pt x="711244" y="94351"/>
                  </a:cubicBezTo>
                  <a:cubicBezTo>
                    <a:pt x="711244" y="83077"/>
                    <a:pt x="720383" y="73938"/>
                    <a:pt x="731657" y="73938"/>
                  </a:cubicBezTo>
                  <a:close/>
                  <a:moveTo>
                    <a:pt x="682880" y="73938"/>
                  </a:moveTo>
                  <a:cubicBezTo>
                    <a:pt x="694153" y="73938"/>
                    <a:pt x="703293" y="83077"/>
                    <a:pt x="703293" y="94351"/>
                  </a:cubicBezTo>
                  <a:cubicBezTo>
                    <a:pt x="703293" y="105625"/>
                    <a:pt x="694153" y="114764"/>
                    <a:pt x="682880" y="114764"/>
                  </a:cubicBezTo>
                  <a:cubicBezTo>
                    <a:pt x="671606" y="114764"/>
                    <a:pt x="662467" y="105625"/>
                    <a:pt x="662467" y="94351"/>
                  </a:cubicBezTo>
                  <a:cubicBezTo>
                    <a:pt x="662467" y="83077"/>
                    <a:pt x="671606" y="73938"/>
                    <a:pt x="682880" y="73938"/>
                  </a:cubicBezTo>
                  <a:close/>
                  <a:moveTo>
                    <a:pt x="634103" y="73938"/>
                  </a:moveTo>
                  <a:cubicBezTo>
                    <a:pt x="645377" y="73938"/>
                    <a:pt x="654516" y="83077"/>
                    <a:pt x="654516" y="94351"/>
                  </a:cubicBezTo>
                  <a:cubicBezTo>
                    <a:pt x="654516" y="105625"/>
                    <a:pt x="645377" y="114764"/>
                    <a:pt x="634103" y="114764"/>
                  </a:cubicBezTo>
                  <a:cubicBezTo>
                    <a:pt x="622829" y="114764"/>
                    <a:pt x="613690" y="105625"/>
                    <a:pt x="613690" y="94351"/>
                  </a:cubicBezTo>
                  <a:cubicBezTo>
                    <a:pt x="613690" y="83077"/>
                    <a:pt x="622829" y="73938"/>
                    <a:pt x="634103" y="73938"/>
                  </a:cubicBezTo>
                  <a:close/>
                  <a:moveTo>
                    <a:pt x="585326" y="73938"/>
                  </a:moveTo>
                  <a:cubicBezTo>
                    <a:pt x="596599" y="73938"/>
                    <a:pt x="605738" y="83077"/>
                    <a:pt x="605738" y="94351"/>
                  </a:cubicBezTo>
                  <a:cubicBezTo>
                    <a:pt x="605738" y="105625"/>
                    <a:pt x="596599" y="114764"/>
                    <a:pt x="585326" y="114764"/>
                  </a:cubicBezTo>
                  <a:cubicBezTo>
                    <a:pt x="574052" y="114764"/>
                    <a:pt x="564913" y="105625"/>
                    <a:pt x="564913" y="94351"/>
                  </a:cubicBezTo>
                  <a:cubicBezTo>
                    <a:pt x="564913" y="83077"/>
                    <a:pt x="574052" y="73938"/>
                    <a:pt x="585326" y="73938"/>
                  </a:cubicBezTo>
                  <a:close/>
                  <a:moveTo>
                    <a:pt x="536549" y="73938"/>
                  </a:moveTo>
                  <a:cubicBezTo>
                    <a:pt x="547822" y="73938"/>
                    <a:pt x="556961" y="83077"/>
                    <a:pt x="556961" y="94351"/>
                  </a:cubicBezTo>
                  <a:cubicBezTo>
                    <a:pt x="556961" y="105625"/>
                    <a:pt x="547822" y="114764"/>
                    <a:pt x="536549" y="114764"/>
                  </a:cubicBezTo>
                  <a:cubicBezTo>
                    <a:pt x="525275" y="114764"/>
                    <a:pt x="516136" y="105625"/>
                    <a:pt x="516136" y="94351"/>
                  </a:cubicBezTo>
                  <a:cubicBezTo>
                    <a:pt x="516136" y="83077"/>
                    <a:pt x="525275" y="73938"/>
                    <a:pt x="536549" y="73938"/>
                  </a:cubicBezTo>
                  <a:close/>
                  <a:moveTo>
                    <a:pt x="487772" y="73938"/>
                  </a:moveTo>
                  <a:cubicBezTo>
                    <a:pt x="499045" y="73938"/>
                    <a:pt x="508184" y="83077"/>
                    <a:pt x="508184" y="94351"/>
                  </a:cubicBezTo>
                  <a:cubicBezTo>
                    <a:pt x="508184" y="105625"/>
                    <a:pt x="499045" y="114764"/>
                    <a:pt x="487772" y="114764"/>
                  </a:cubicBezTo>
                  <a:cubicBezTo>
                    <a:pt x="476498" y="114764"/>
                    <a:pt x="467359" y="105625"/>
                    <a:pt x="467359" y="94351"/>
                  </a:cubicBezTo>
                  <a:cubicBezTo>
                    <a:pt x="467359" y="83077"/>
                    <a:pt x="476498" y="73938"/>
                    <a:pt x="487772" y="73938"/>
                  </a:cubicBezTo>
                  <a:close/>
                  <a:moveTo>
                    <a:pt x="438994" y="73938"/>
                  </a:moveTo>
                  <a:cubicBezTo>
                    <a:pt x="450268" y="73938"/>
                    <a:pt x="459407" y="83077"/>
                    <a:pt x="459407" y="94351"/>
                  </a:cubicBezTo>
                  <a:cubicBezTo>
                    <a:pt x="459407" y="105625"/>
                    <a:pt x="450268" y="114764"/>
                    <a:pt x="438994" y="114764"/>
                  </a:cubicBezTo>
                  <a:cubicBezTo>
                    <a:pt x="427721" y="114764"/>
                    <a:pt x="418582" y="105625"/>
                    <a:pt x="418582" y="94351"/>
                  </a:cubicBezTo>
                  <a:cubicBezTo>
                    <a:pt x="418582" y="83077"/>
                    <a:pt x="427721" y="73938"/>
                    <a:pt x="438994" y="73938"/>
                  </a:cubicBezTo>
                  <a:close/>
                  <a:moveTo>
                    <a:pt x="390217" y="73938"/>
                  </a:moveTo>
                  <a:cubicBezTo>
                    <a:pt x="401491" y="73938"/>
                    <a:pt x="410630" y="83077"/>
                    <a:pt x="410630" y="94351"/>
                  </a:cubicBezTo>
                  <a:cubicBezTo>
                    <a:pt x="410630" y="105625"/>
                    <a:pt x="401491" y="114764"/>
                    <a:pt x="390217" y="114764"/>
                  </a:cubicBezTo>
                  <a:cubicBezTo>
                    <a:pt x="378944" y="114764"/>
                    <a:pt x="369805" y="105625"/>
                    <a:pt x="369805" y="94351"/>
                  </a:cubicBezTo>
                  <a:cubicBezTo>
                    <a:pt x="369805" y="83077"/>
                    <a:pt x="378944" y="73938"/>
                    <a:pt x="390217" y="73938"/>
                  </a:cubicBezTo>
                  <a:close/>
                  <a:moveTo>
                    <a:pt x="341440" y="73938"/>
                  </a:moveTo>
                  <a:cubicBezTo>
                    <a:pt x="352714" y="73938"/>
                    <a:pt x="361853" y="83077"/>
                    <a:pt x="361853" y="94351"/>
                  </a:cubicBezTo>
                  <a:cubicBezTo>
                    <a:pt x="361853" y="105625"/>
                    <a:pt x="352714" y="114764"/>
                    <a:pt x="341440" y="114764"/>
                  </a:cubicBezTo>
                  <a:cubicBezTo>
                    <a:pt x="330166" y="114764"/>
                    <a:pt x="321028" y="105625"/>
                    <a:pt x="321028" y="94351"/>
                  </a:cubicBezTo>
                  <a:cubicBezTo>
                    <a:pt x="321028" y="83077"/>
                    <a:pt x="330166" y="73938"/>
                    <a:pt x="341440" y="73938"/>
                  </a:cubicBezTo>
                  <a:close/>
                  <a:moveTo>
                    <a:pt x="292663" y="73938"/>
                  </a:moveTo>
                  <a:cubicBezTo>
                    <a:pt x="303937" y="73938"/>
                    <a:pt x="313076" y="83077"/>
                    <a:pt x="313076" y="94351"/>
                  </a:cubicBezTo>
                  <a:cubicBezTo>
                    <a:pt x="313076" y="105625"/>
                    <a:pt x="303937" y="114764"/>
                    <a:pt x="292663" y="114764"/>
                  </a:cubicBezTo>
                  <a:cubicBezTo>
                    <a:pt x="281389" y="114764"/>
                    <a:pt x="272251" y="105625"/>
                    <a:pt x="272251" y="94351"/>
                  </a:cubicBezTo>
                  <a:cubicBezTo>
                    <a:pt x="272251" y="83077"/>
                    <a:pt x="281389" y="73938"/>
                    <a:pt x="292663" y="73938"/>
                  </a:cubicBezTo>
                  <a:close/>
                  <a:moveTo>
                    <a:pt x="243886" y="73938"/>
                  </a:moveTo>
                  <a:cubicBezTo>
                    <a:pt x="255160" y="73938"/>
                    <a:pt x="264299" y="83077"/>
                    <a:pt x="264299" y="94351"/>
                  </a:cubicBezTo>
                  <a:cubicBezTo>
                    <a:pt x="264299" y="105625"/>
                    <a:pt x="255160" y="114764"/>
                    <a:pt x="243886" y="114764"/>
                  </a:cubicBezTo>
                  <a:cubicBezTo>
                    <a:pt x="232612" y="114764"/>
                    <a:pt x="223473" y="105625"/>
                    <a:pt x="223473" y="94351"/>
                  </a:cubicBezTo>
                  <a:cubicBezTo>
                    <a:pt x="223473" y="83077"/>
                    <a:pt x="232612" y="73938"/>
                    <a:pt x="243886" y="73938"/>
                  </a:cubicBezTo>
                  <a:close/>
                  <a:moveTo>
                    <a:pt x="195109" y="73938"/>
                  </a:moveTo>
                  <a:cubicBezTo>
                    <a:pt x="206383" y="73938"/>
                    <a:pt x="215522" y="83077"/>
                    <a:pt x="215522" y="94351"/>
                  </a:cubicBezTo>
                  <a:cubicBezTo>
                    <a:pt x="215522" y="105625"/>
                    <a:pt x="206383" y="114764"/>
                    <a:pt x="195109" y="114764"/>
                  </a:cubicBezTo>
                  <a:cubicBezTo>
                    <a:pt x="183835" y="114764"/>
                    <a:pt x="174696" y="105625"/>
                    <a:pt x="174696" y="94351"/>
                  </a:cubicBezTo>
                  <a:cubicBezTo>
                    <a:pt x="174696" y="83077"/>
                    <a:pt x="183835" y="73938"/>
                    <a:pt x="195109" y="73938"/>
                  </a:cubicBezTo>
                  <a:close/>
                  <a:moveTo>
                    <a:pt x="146332" y="73938"/>
                  </a:moveTo>
                  <a:cubicBezTo>
                    <a:pt x="157606" y="73938"/>
                    <a:pt x="166745" y="83077"/>
                    <a:pt x="166745" y="94351"/>
                  </a:cubicBezTo>
                  <a:cubicBezTo>
                    <a:pt x="166745" y="105625"/>
                    <a:pt x="157606" y="114764"/>
                    <a:pt x="146332" y="114764"/>
                  </a:cubicBezTo>
                  <a:cubicBezTo>
                    <a:pt x="135058" y="114764"/>
                    <a:pt x="125919" y="105625"/>
                    <a:pt x="125919" y="94351"/>
                  </a:cubicBezTo>
                  <a:cubicBezTo>
                    <a:pt x="125919" y="83077"/>
                    <a:pt x="135058" y="73938"/>
                    <a:pt x="146332" y="73938"/>
                  </a:cubicBezTo>
                  <a:close/>
                  <a:moveTo>
                    <a:pt x="97555" y="73938"/>
                  </a:moveTo>
                  <a:cubicBezTo>
                    <a:pt x="108829" y="73938"/>
                    <a:pt x="117968" y="83077"/>
                    <a:pt x="117968" y="94351"/>
                  </a:cubicBezTo>
                  <a:cubicBezTo>
                    <a:pt x="117968" y="105625"/>
                    <a:pt x="108829" y="114764"/>
                    <a:pt x="97555" y="114764"/>
                  </a:cubicBezTo>
                  <a:cubicBezTo>
                    <a:pt x="86281" y="114764"/>
                    <a:pt x="77142" y="105625"/>
                    <a:pt x="77142" y="94351"/>
                  </a:cubicBezTo>
                  <a:cubicBezTo>
                    <a:pt x="77142" y="83077"/>
                    <a:pt x="86281" y="73938"/>
                    <a:pt x="97555" y="73938"/>
                  </a:cubicBezTo>
                  <a:close/>
                  <a:moveTo>
                    <a:pt x="48778" y="73938"/>
                  </a:moveTo>
                  <a:cubicBezTo>
                    <a:pt x="60052" y="73938"/>
                    <a:pt x="69191" y="83077"/>
                    <a:pt x="69191" y="94351"/>
                  </a:cubicBezTo>
                  <a:cubicBezTo>
                    <a:pt x="69191" y="105625"/>
                    <a:pt x="60052" y="114764"/>
                    <a:pt x="48778" y="114764"/>
                  </a:cubicBezTo>
                  <a:cubicBezTo>
                    <a:pt x="37504" y="114764"/>
                    <a:pt x="28365" y="105625"/>
                    <a:pt x="28365" y="94351"/>
                  </a:cubicBezTo>
                  <a:cubicBezTo>
                    <a:pt x="28365" y="83077"/>
                    <a:pt x="37504" y="73938"/>
                    <a:pt x="48778" y="73938"/>
                  </a:cubicBezTo>
                  <a:close/>
                  <a:moveTo>
                    <a:pt x="2" y="73938"/>
                  </a:moveTo>
                  <a:cubicBezTo>
                    <a:pt x="11275" y="73938"/>
                    <a:pt x="20414" y="83077"/>
                    <a:pt x="20414" y="94351"/>
                  </a:cubicBezTo>
                  <a:cubicBezTo>
                    <a:pt x="20414" y="105625"/>
                    <a:pt x="11275" y="114764"/>
                    <a:pt x="2" y="114764"/>
                  </a:cubicBezTo>
                  <a:lnTo>
                    <a:pt x="0" y="114763"/>
                  </a:lnTo>
                  <a:lnTo>
                    <a:pt x="0" y="73939"/>
                  </a:lnTo>
                  <a:close/>
                  <a:moveTo>
                    <a:pt x="1010013" y="25745"/>
                  </a:moveTo>
                  <a:lnTo>
                    <a:pt x="1008696" y="51828"/>
                  </a:lnTo>
                  <a:lnTo>
                    <a:pt x="1003906" y="40265"/>
                  </a:lnTo>
                  <a:cubicBezTo>
                    <a:pt x="1003906" y="34628"/>
                    <a:pt x="1006192" y="29525"/>
                    <a:pt x="1009885" y="25831"/>
                  </a:cubicBezTo>
                  <a:close/>
                  <a:moveTo>
                    <a:pt x="975542" y="19852"/>
                  </a:moveTo>
                  <a:cubicBezTo>
                    <a:pt x="986816" y="19852"/>
                    <a:pt x="995955" y="28991"/>
                    <a:pt x="995955" y="40265"/>
                  </a:cubicBezTo>
                  <a:cubicBezTo>
                    <a:pt x="995955" y="51539"/>
                    <a:pt x="986816" y="60678"/>
                    <a:pt x="975542" y="60678"/>
                  </a:cubicBezTo>
                  <a:cubicBezTo>
                    <a:pt x="964268" y="60678"/>
                    <a:pt x="955129" y="51539"/>
                    <a:pt x="955129" y="40265"/>
                  </a:cubicBezTo>
                  <a:cubicBezTo>
                    <a:pt x="955129" y="28991"/>
                    <a:pt x="964268" y="19852"/>
                    <a:pt x="975542" y="19852"/>
                  </a:cubicBezTo>
                  <a:close/>
                  <a:moveTo>
                    <a:pt x="926765" y="19852"/>
                  </a:moveTo>
                  <a:cubicBezTo>
                    <a:pt x="938039" y="19852"/>
                    <a:pt x="947178" y="28991"/>
                    <a:pt x="947178" y="40265"/>
                  </a:cubicBezTo>
                  <a:cubicBezTo>
                    <a:pt x="947178" y="51539"/>
                    <a:pt x="938039" y="60678"/>
                    <a:pt x="926765" y="60678"/>
                  </a:cubicBezTo>
                  <a:cubicBezTo>
                    <a:pt x="915491" y="60678"/>
                    <a:pt x="906352" y="51539"/>
                    <a:pt x="906352" y="40265"/>
                  </a:cubicBezTo>
                  <a:cubicBezTo>
                    <a:pt x="906352" y="28991"/>
                    <a:pt x="915491" y="19852"/>
                    <a:pt x="926765" y="19852"/>
                  </a:cubicBezTo>
                  <a:close/>
                  <a:moveTo>
                    <a:pt x="877988" y="19852"/>
                  </a:moveTo>
                  <a:cubicBezTo>
                    <a:pt x="889262" y="19852"/>
                    <a:pt x="898401" y="28991"/>
                    <a:pt x="898401" y="40265"/>
                  </a:cubicBezTo>
                  <a:cubicBezTo>
                    <a:pt x="898401" y="51539"/>
                    <a:pt x="889262" y="60678"/>
                    <a:pt x="877988" y="60678"/>
                  </a:cubicBezTo>
                  <a:cubicBezTo>
                    <a:pt x="866714" y="60678"/>
                    <a:pt x="857575" y="51539"/>
                    <a:pt x="857575" y="40265"/>
                  </a:cubicBezTo>
                  <a:cubicBezTo>
                    <a:pt x="857575" y="28991"/>
                    <a:pt x="866714" y="19852"/>
                    <a:pt x="877988" y="19852"/>
                  </a:cubicBezTo>
                  <a:close/>
                  <a:moveTo>
                    <a:pt x="829211" y="19852"/>
                  </a:moveTo>
                  <a:cubicBezTo>
                    <a:pt x="840485" y="19852"/>
                    <a:pt x="849624" y="28991"/>
                    <a:pt x="849624" y="40265"/>
                  </a:cubicBezTo>
                  <a:cubicBezTo>
                    <a:pt x="849624" y="51539"/>
                    <a:pt x="840485" y="60678"/>
                    <a:pt x="829211" y="60678"/>
                  </a:cubicBezTo>
                  <a:cubicBezTo>
                    <a:pt x="817937" y="60678"/>
                    <a:pt x="808798" y="51539"/>
                    <a:pt x="808798" y="40265"/>
                  </a:cubicBezTo>
                  <a:cubicBezTo>
                    <a:pt x="808798" y="28991"/>
                    <a:pt x="817937" y="19852"/>
                    <a:pt x="829211" y="19852"/>
                  </a:cubicBezTo>
                  <a:close/>
                  <a:moveTo>
                    <a:pt x="780434" y="19852"/>
                  </a:moveTo>
                  <a:cubicBezTo>
                    <a:pt x="791708" y="19852"/>
                    <a:pt x="800847" y="28991"/>
                    <a:pt x="800847" y="40265"/>
                  </a:cubicBezTo>
                  <a:cubicBezTo>
                    <a:pt x="800847" y="51539"/>
                    <a:pt x="791708" y="60678"/>
                    <a:pt x="780434" y="60678"/>
                  </a:cubicBezTo>
                  <a:cubicBezTo>
                    <a:pt x="769160" y="60678"/>
                    <a:pt x="760021" y="51539"/>
                    <a:pt x="760021" y="40265"/>
                  </a:cubicBezTo>
                  <a:cubicBezTo>
                    <a:pt x="760021" y="28991"/>
                    <a:pt x="769160" y="19852"/>
                    <a:pt x="780434" y="19852"/>
                  </a:cubicBezTo>
                  <a:close/>
                  <a:moveTo>
                    <a:pt x="731657" y="19852"/>
                  </a:moveTo>
                  <a:cubicBezTo>
                    <a:pt x="742931" y="19852"/>
                    <a:pt x="752070" y="28991"/>
                    <a:pt x="752070" y="40265"/>
                  </a:cubicBezTo>
                  <a:cubicBezTo>
                    <a:pt x="752070" y="51539"/>
                    <a:pt x="742931" y="60678"/>
                    <a:pt x="731657" y="60678"/>
                  </a:cubicBezTo>
                  <a:cubicBezTo>
                    <a:pt x="720383" y="60678"/>
                    <a:pt x="711244" y="51539"/>
                    <a:pt x="711244" y="40265"/>
                  </a:cubicBezTo>
                  <a:cubicBezTo>
                    <a:pt x="711244" y="28991"/>
                    <a:pt x="720383" y="19852"/>
                    <a:pt x="731657" y="19852"/>
                  </a:cubicBezTo>
                  <a:close/>
                  <a:moveTo>
                    <a:pt x="682880" y="19852"/>
                  </a:moveTo>
                  <a:cubicBezTo>
                    <a:pt x="694153" y="19852"/>
                    <a:pt x="703293" y="28991"/>
                    <a:pt x="703293" y="40265"/>
                  </a:cubicBezTo>
                  <a:cubicBezTo>
                    <a:pt x="703293" y="51539"/>
                    <a:pt x="694153" y="60678"/>
                    <a:pt x="682880" y="60678"/>
                  </a:cubicBezTo>
                  <a:cubicBezTo>
                    <a:pt x="671606" y="60678"/>
                    <a:pt x="662467" y="51539"/>
                    <a:pt x="662467" y="40265"/>
                  </a:cubicBezTo>
                  <a:cubicBezTo>
                    <a:pt x="662467" y="28991"/>
                    <a:pt x="671606" y="19852"/>
                    <a:pt x="682880" y="19852"/>
                  </a:cubicBezTo>
                  <a:close/>
                  <a:moveTo>
                    <a:pt x="634103" y="19852"/>
                  </a:moveTo>
                  <a:cubicBezTo>
                    <a:pt x="645377" y="19852"/>
                    <a:pt x="654516" y="28991"/>
                    <a:pt x="654516" y="40265"/>
                  </a:cubicBezTo>
                  <a:cubicBezTo>
                    <a:pt x="654516" y="51539"/>
                    <a:pt x="645377" y="60678"/>
                    <a:pt x="634103" y="60678"/>
                  </a:cubicBezTo>
                  <a:cubicBezTo>
                    <a:pt x="622829" y="60678"/>
                    <a:pt x="613690" y="51539"/>
                    <a:pt x="613690" y="40265"/>
                  </a:cubicBezTo>
                  <a:cubicBezTo>
                    <a:pt x="613690" y="28991"/>
                    <a:pt x="622829" y="19852"/>
                    <a:pt x="634103" y="19852"/>
                  </a:cubicBezTo>
                  <a:close/>
                  <a:moveTo>
                    <a:pt x="585326" y="19852"/>
                  </a:moveTo>
                  <a:cubicBezTo>
                    <a:pt x="596599" y="19852"/>
                    <a:pt x="605738" y="28991"/>
                    <a:pt x="605738" y="40265"/>
                  </a:cubicBezTo>
                  <a:cubicBezTo>
                    <a:pt x="605738" y="51539"/>
                    <a:pt x="596599" y="60678"/>
                    <a:pt x="585326" y="60678"/>
                  </a:cubicBezTo>
                  <a:cubicBezTo>
                    <a:pt x="574052" y="60678"/>
                    <a:pt x="564913" y="51539"/>
                    <a:pt x="564913" y="40265"/>
                  </a:cubicBezTo>
                  <a:cubicBezTo>
                    <a:pt x="564913" y="28991"/>
                    <a:pt x="574052" y="19852"/>
                    <a:pt x="585326" y="19852"/>
                  </a:cubicBezTo>
                  <a:close/>
                  <a:moveTo>
                    <a:pt x="536549" y="19852"/>
                  </a:moveTo>
                  <a:cubicBezTo>
                    <a:pt x="547822" y="19852"/>
                    <a:pt x="556961" y="28991"/>
                    <a:pt x="556961" y="40265"/>
                  </a:cubicBezTo>
                  <a:cubicBezTo>
                    <a:pt x="556961" y="51539"/>
                    <a:pt x="547822" y="60678"/>
                    <a:pt x="536549" y="60678"/>
                  </a:cubicBezTo>
                  <a:cubicBezTo>
                    <a:pt x="525275" y="60678"/>
                    <a:pt x="516136" y="51539"/>
                    <a:pt x="516136" y="40265"/>
                  </a:cubicBezTo>
                  <a:cubicBezTo>
                    <a:pt x="516136" y="28991"/>
                    <a:pt x="525275" y="19852"/>
                    <a:pt x="536549" y="19852"/>
                  </a:cubicBezTo>
                  <a:close/>
                  <a:moveTo>
                    <a:pt x="487772" y="19852"/>
                  </a:moveTo>
                  <a:cubicBezTo>
                    <a:pt x="499045" y="19852"/>
                    <a:pt x="508184" y="28991"/>
                    <a:pt x="508184" y="40265"/>
                  </a:cubicBezTo>
                  <a:cubicBezTo>
                    <a:pt x="508184" y="51539"/>
                    <a:pt x="499045" y="60678"/>
                    <a:pt x="487772" y="60678"/>
                  </a:cubicBezTo>
                  <a:cubicBezTo>
                    <a:pt x="476498" y="60678"/>
                    <a:pt x="467359" y="51539"/>
                    <a:pt x="467359" y="40265"/>
                  </a:cubicBezTo>
                  <a:cubicBezTo>
                    <a:pt x="467359" y="28991"/>
                    <a:pt x="476498" y="19852"/>
                    <a:pt x="487772" y="19852"/>
                  </a:cubicBezTo>
                  <a:close/>
                  <a:moveTo>
                    <a:pt x="438994" y="19852"/>
                  </a:moveTo>
                  <a:cubicBezTo>
                    <a:pt x="450268" y="19852"/>
                    <a:pt x="459407" y="28991"/>
                    <a:pt x="459407" y="40265"/>
                  </a:cubicBezTo>
                  <a:cubicBezTo>
                    <a:pt x="459407" y="51539"/>
                    <a:pt x="450268" y="60678"/>
                    <a:pt x="438994" y="60678"/>
                  </a:cubicBezTo>
                  <a:cubicBezTo>
                    <a:pt x="427721" y="60678"/>
                    <a:pt x="418582" y="51539"/>
                    <a:pt x="418582" y="40265"/>
                  </a:cubicBezTo>
                  <a:cubicBezTo>
                    <a:pt x="418582" y="28991"/>
                    <a:pt x="427721" y="19852"/>
                    <a:pt x="438994" y="19852"/>
                  </a:cubicBezTo>
                  <a:close/>
                  <a:moveTo>
                    <a:pt x="390217" y="19852"/>
                  </a:moveTo>
                  <a:cubicBezTo>
                    <a:pt x="401491" y="19852"/>
                    <a:pt x="410630" y="28991"/>
                    <a:pt x="410630" y="40265"/>
                  </a:cubicBezTo>
                  <a:cubicBezTo>
                    <a:pt x="410630" y="51539"/>
                    <a:pt x="401491" y="60678"/>
                    <a:pt x="390217" y="60678"/>
                  </a:cubicBezTo>
                  <a:cubicBezTo>
                    <a:pt x="378944" y="60678"/>
                    <a:pt x="369805" y="51539"/>
                    <a:pt x="369805" y="40265"/>
                  </a:cubicBezTo>
                  <a:cubicBezTo>
                    <a:pt x="369805" y="28991"/>
                    <a:pt x="378944" y="19852"/>
                    <a:pt x="390217" y="19852"/>
                  </a:cubicBezTo>
                  <a:close/>
                  <a:moveTo>
                    <a:pt x="341440" y="19852"/>
                  </a:moveTo>
                  <a:cubicBezTo>
                    <a:pt x="352714" y="19852"/>
                    <a:pt x="361853" y="28991"/>
                    <a:pt x="361853" y="40265"/>
                  </a:cubicBezTo>
                  <a:cubicBezTo>
                    <a:pt x="361853" y="51539"/>
                    <a:pt x="352714" y="60678"/>
                    <a:pt x="341440" y="60678"/>
                  </a:cubicBezTo>
                  <a:cubicBezTo>
                    <a:pt x="330166" y="60678"/>
                    <a:pt x="321028" y="51539"/>
                    <a:pt x="321028" y="40265"/>
                  </a:cubicBezTo>
                  <a:cubicBezTo>
                    <a:pt x="321028" y="28991"/>
                    <a:pt x="330166" y="19852"/>
                    <a:pt x="341440" y="19852"/>
                  </a:cubicBezTo>
                  <a:close/>
                  <a:moveTo>
                    <a:pt x="292663" y="19852"/>
                  </a:moveTo>
                  <a:cubicBezTo>
                    <a:pt x="303937" y="19852"/>
                    <a:pt x="313076" y="28991"/>
                    <a:pt x="313076" y="40265"/>
                  </a:cubicBezTo>
                  <a:cubicBezTo>
                    <a:pt x="313076" y="51539"/>
                    <a:pt x="303937" y="60678"/>
                    <a:pt x="292663" y="60678"/>
                  </a:cubicBezTo>
                  <a:cubicBezTo>
                    <a:pt x="281389" y="60678"/>
                    <a:pt x="272251" y="51539"/>
                    <a:pt x="272251" y="40265"/>
                  </a:cubicBezTo>
                  <a:cubicBezTo>
                    <a:pt x="272251" y="28991"/>
                    <a:pt x="281389" y="19852"/>
                    <a:pt x="292663" y="19852"/>
                  </a:cubicBezTo>
                  <a:close/>
                  <a:moveTo>
                    <a:pt x="243886" y="19852"/>
                  </a:moveTo>
                  <a:cubicBezTo>
                    <a:pt x="255160" y="19852"/>
                    <a:pt x="264299" y="28991"/>
                    <a:pt x="264299" y="40265"/>
                  </a:cubicBezTo>
                  <a:cubicBezTo>
                    <a:pt x="264299" y="51539"/>
                    <a:pt x="255160" y="60678"/>
                    <a:pt x="243886" y="60678"/>
                  </a:cubicBezTo>
                  <a:cubicBezTo>
                    <a:pt x="232612" y="60678"/>
                    <a:pt x="223473" y="51539"/>
                    <a:pt x="223473" y="40265"/>
                  </a:cubicBezTo>
                  <a:cubicBezTo>
                    <a:pt x="223473" y="28991"/>
                    <a:pt x="232612" y="19852"/>
                    <a:pt x="243886" y="19852"/>
                  </a:cubicBezTo>
                  <a:close/>
                  <a:moveTo>
                    <a:pt x="195109" y="19852"/>
                  </a:moveTo>
                  <a:cubicBezTo>
                    <a:pt x="206383" y="19852"/>
                    <a:pt x="215522" y="28991"/>
                    <a:pt x="215522" y="40265"/>
                  </a:cubicBezTo>
                  <a:cubicBezTo>
                    <a:pt x="215522" y="51539"/>
                    <a:pt x="206383" y="60678"/>
                    <a:pt x="195109" y="60678"/>
                  </a:cubicBezTo>
                  <a:cubicBezTo>
                    <a:pt x="183835" y="60678"/>
                    <a:pt x="174696" y="51539"/>
                    <a:pt x="174696" y="40265"/>
                  </a:cubicBezTo>
                  <a:cubicBezTo>
                    <a:pt x="174696" y="28991"/>
                    <a:pt x="183835" y="19852"/>
                    <a:pt x="195109" y="19852"/>
                  </a:cubicBezTo>
                  <a:close/>
                  <a:moveTo>
                    <a:pt x="146332" y="19852"/>
                  </a:moveTo>
                  <a:cubicBezTo>
                    <a:pt x="157606" y="19852"/>
                    <a:pt x="166745" y="28991"/>
                    <a:pt x="166745" y="40265"/>
                  </a:cubicBezTo>
                  <a:cubicBezTo>
                    <a:pt x="166745" y="51539"/>
                    <a:pt x="157606" y="60678"/>
                    <a:pt x="146332" y="60678"/>
                  </a:cubicBezTo>
                  <a:cubicBezTo>
                    <a:pt x="135058" y="60678"/>
                    <a:pt x="125919" y="51539"/>
                    <a:pt x="125919" y="40265"/>
                  </a:cubicBezTo>
                  <a:cubicBezTo>
                    <a:pt x="125919" y="28991"/>
                    <a:pt x="135058" y="19852"/>
                    <a:pt x="146332" y="19852"/>
                  </a:cubicBezTo>
                  <a:close/>
                  <a:moveTo>
                    <a:pt x="97555" y="19852"/>
                  </a:moveTo>
                  <a:cubicBezTo>
                    <a:pt x="108829" y="19852"/>
                    <a:pt x="117968" y="28991"/>
                    <a:pt x="117968" y="40265"/>
                  </a:cubicBezTo>
                  <a:cubicBezTo>
                    <a:pt x="117968" y="51539"/>
                    <a:pt x="108829" y="60678"/>
                    <a:pt x="97555" y="60678"/>
                  </a:cubicBezTo>
                  <a:cubicBezTo>
                    <a:pt x="86281" y="60678"/>
                    <a:pt x="77142" y="51539"/>
                    <a:pt x="77142" y="40265"/>
                  </a:cubicBezTo>
                  <a:cubicBezTo>
                    <a:pt x="77142" y="28991"/>
                    <a:pt x="86281" y="19852"/>
                    <a:pt x="97555" y="19852"/>
                  </a:cubicBezTo>
                  <a:close/>
                  <a:moveTo>
                    <a:pt x="48778" y="19852"/>
                  </a:moveTo>
                  <a:cubicBezTo>
                    <a:pt x="60052" y="19852"/>
                    <a:pt x="69191" y="28991"/>
                    <a:pt x="69191" y="40265"/>
                  </a:cubicBezTo>
                  <a:cubicBezTo>
                    <a:pt x="69191" y="51539"/>
                    <a:pt x="60052" y="60678"/>
                    <a:pt x="48778" y="60678"/>
                  </a:cubicBezTo>
                  <a:cubicBezTo>
                    <a:pt x="37504" y="60678"/>
                    <a:pt x="28365" y="51539"/>
                    <a:pt x="28365" y="40265"/>
                  </a:cubicBezTo>
                  <a:cubicBezTo>
                    <a:pt x="28365" y="28991"/>
                    <a:pt x="37504" y="19852"/>
                    <a:pt x="48778" y="19852"/>
                  </a:cubicBezTo>
                  <a:close/>
                  <a:moveTo>
                    <a:pt x="2" y="19852"/>
                  </a:moveTo>
                  <a:cubicBezTo>
                    <a:pt x="11275" y="19852"/>
                    <a:pt x="20414" y="28991"/>
                    <a:pt x="20414" y="40265"/>
                  </a:cubicBezTo>
                  <a:cubicBezTo>
                    <a:pt x="20414" y="51539"/>
                    <a:pt x="11275" y="60678"/>
                    <a:pt x="2" y="60678"/>
                  </a:cubicBezTo>
                  <a:lnTo>
                    <a:pt x="0" y="60677"/>
                  </a:lnTo>
                  <a:lnTo>
                    <a:pt x="0" y="19853"/>
                  </a:lnTo>
                  <a:close/>
                  <a:moveTo>
                    <a:pt x="1009631" y="0"/>
                  </a:moveTo>
                  <a:lnTo>
                    <a:pt x="1010974" y="0"/>
                  </a:lnTo>
                  <a:lnTo>
                    <a:pt x="1011044" y="1394"/>
                  </a:lnTo>
                  <a:lnTo>
                    <a:pt x="1009885" y="613"/>
                  </a:lnTo>
                  <a:close/>
                  <a:moveTo>
                    <a:pt x="960854" y="0"/>
                  </a:moveTo>
                  <a:lnTo>
                    <a:pt x="990230" y="0"/>
                  </a:lnTo>
                  <a:lnTo>
                    <a:pt x="989976" y="613"/>
                  </a:lnTo>
                  <a:cubicBezTo>
                    <a:pt x="986282" y="4307"/>
                    <a:pt x="981179" y="6592"/>
                    <a:pt x="975542" y="6592"/>
                  </a:cubicBezTo>
                  <a:cubicBezTo>
                    <a:pt x="969905" y="6592"/>
                    <a:pt x="964802" y="4307"/>
                    <a:pt x="961108" y="613"/>
                  </a:cubicBezTo>
                  <a:close/>
                  <a:moveTo>
                    <a:pt x="912077" y="0"/>
                  </a:moveTo>
                  <a:lnTo>
                    <a:pt x="941453" y="0"/>
                  </a:lnTo>
                  <a:lnTo>
                    <a:pt x="941199" y="613"/>
                  </a:lnTo>
                  <a:cubicBezTo>
                    <a:pt x="937505" y="4307"/>
                    <a:pt x="932402" y="6592"/>
                    <a:pt x="926765" y="6592"/>
                  </a:cubicBezTo>
                  <a:cubicBezTo>
                    <a:pt x="921128" y="6592"/>
                    <a:pt x="916025" y="4307"/>
                    <a:pt x="912331" y="613"/>
                  </a:cubicBezTo>
                  <a:close/>
                  <a:moveTo>
                    <a:pt x="863300" y="0"/>
                  </a:moveTo>
                  <a:lnTo>
                    <a:pt x="892676" y="0"/>
                  </a:lnTo>
                  <a:lnTo>
                    <a:pt x="892422" y="613"/>
                  </a:lnTo>
                  <a:cubicBezTo>
                    <a:pt x="888728" y="4307"/>
                    <a:pt x="883625" y="6592"/>
                    <a:pt x="877988" y="6592"/>
                  </a:cubicBezTo>
                  <a:cubicBezTo>
                    <a:pt x="872351" y="6592"/>
                    <a:pt x="867248" y="4307"/>
                    <a:pt x="863554" y="613"/>
                  </a:cubicBezTo>
                  <a:close/>
                  <a:moveTo>
                    <a:pt x="814523" y="0"/>
                  </a:moveTo>
                  <a:lnTo>
                    <a:pt x="843899" y="0"/>
                  </a:lnTo>
                  <a:lnTo>
                    <a:pt x="843645" y="613"/>
                  </a:lnTo>
                  <a:cubicBezTo>
                    <a:pt x="839951" y="4307"/>
                    <a:pt x="834848" y="6592"/>
                    <a:pt x="829211" y="6592"/>
                  </a:cubicBezTo>
                  <a:cubicBezTo>
                    <a:pt x="823574" y="6592"/>
                    <a:pt x="818471" y="4307"/>
                    <a:pt x="814777" y="613"/>
                  </a:cubicBezTo>
                  <a:close/>
                  <a:moveTo>
                    <a:pt x="765746" y="0"/>
                  </a:moveTo>
                  <a:lnTo>
                    <a:pt x="795122" y="0"/>
                  </a:lnTo>
                  <a:lnTo>
                    <a:pt x="794868" y="613"/>
                  </a:lnTo>
                  <a:cubicBezTo>
                    <a:pt x="791174" y="4307"/>
                    <a:pt x="786071" y="6592"/>
                    <a:pt x="780434" y="6592"/>
                  </a:cubicBezTo>
                  <a:cubicBezTo>
                    <a:pt x="774797" y="6592"/>
                    <a:pt x="769694" y="4307"/>
                    <a:pt x="766000" y="613"/>
                  </a:cubicBezTo>
                  <a:close/>
                  <a:moveTo>
                    <a:pt x="716969" y="0"/>
                  </a:moveTo>
                  <a:lnTo>
                    <a:pt x="746345" y="0"/>
                  </a:lnTo>
                  <a:lnTo>
                    <a:pt x="746091" y="613"/>
                  </a:lnTo>
                  <a:cubicBezTo>
                    <a:pt x="742397" y="4307"/>
                    <a:pt x="737294" y="6592"/>
                    <a:pt x="731657" y="6592"/>
                  </a:cubicBezTo>
                  <a:cubicBezTo>
                    <a:pt x="726020" y="6592"/>
                    <a:pt x="720917" y="4307"/>
                    <a:pt x="717223" y="613"/>
                  </a:cubicBezTo>
                  <a:close/>
                  <a:moveTo>
                    <a:pt x="668192" y="0"/>
                  </a:moveTo>
                  <a:lnTo>
                    <a:pt x="697568" y="0"/>
                  </a:lnTo>
                  <a:lnTo>
                    <a:pt x="697314" y="613"/>
                  </a:lnTo>
                  <a:cubicBezTo>
                    <a:pt x="693620" y="4307"/>
                    <a:pt x="688517" y="6592"/>
                    <a:pt x="682880" y="6592"/>
                  </a:cubicBezTo>
                  <a:cubicBezTo>
                    <a:pt x="677243" y="6592"/>
                    <a:pt x="672140" y="4307"/>
                    <a:pt x="668446" y="613"/>
                  </a:cubicBezTo>
                  <a:close/>
                  <a:moveTo>
                    <a:pt x="619415" y="0"/>
                  </a:moveTo>
                  <a:lnTo>
                    <a:pt x="648791" y="0"/>
                  </a:lnTo>
                  <a:lnTo>
                    <a:pt x="648537" y="613"/>
                  </a:lnTo>
                  <a:cubicBezTo>
                    <a:pt x="644843" y="4307"/>
                    <a:pt x="639740" y="6592"/>
                    <a:pt x="634103" y="6592"/>
                  </a:cubicBezTo>
                  <a:cubicBezTo>
                    <a:pt x="628466" y="6592"/>
                    <a:pt x="623363" y="4307"/>
                    <a:pt x="619669" y="613"/>
                  </a:cubicBezTo>
                  <a:close/>
                  <a:moveTo>
                    <a:pt x="570638" y="0"/>
                  </a:moveTo>
                  <a:lnTo>
                    <a:pt x="600013" y="0"/>
                  </a:lnTo>
                  <a:lnTo>
                    <a:pt x="599760" y="613"/>
                  </a:lnTo>
                  <a:cubicBezTo>
                    <a:pt x="596066" y="4307"/>
                    <a:pt x="590963" y="6592"/>
                    <a:pt x="585326" y="6592"/>
                  </a:cubicBezTo>
                  <a:cubicBezTo>
                    <a:pt x="579689" y="6592"/>
                    <a:pt x="574586" y="4307"/>
                    <a:pt x="570892" y="613"/>
                  </a:cubicBezTo>
                  <a:close/>
                  <a:moveTo>
                    <a:pt x="521861" y="0"/>
                  </a:moveTo>
                  <a:lnTo>
                    <a:pt x="551237" y="0"/>
                  </a:lnTo>
                  <a:lnTo>
                    <a:pt x="550983" y="613"/>
                  </a:lnTo>
                  <a:cubicBezTo>
                    <a:pt x="547289" y="4307"/>
                    <a:pt x="542185" y="6592"/>
                    <a:pt x="536549" y="6592"/>
                  </a:cubicBezTo>
                  <a:cubicBezTo>
                    <a:pt x="530912" y="6592"/>
                    <a:pt x="525808" y="4307"/>
                    <a:pt x="522114" y="613"/>
                  </a:cubicBezTo>
                  <a:close/>
                  <a:moveTo>
                    <a:pt x="473084" y="0"/>
                  </a:moveTo>
                  <a:lnTo>
                    <a:pt x="502459" y="0"/>
                  </a:lnTo>
                  <a:lnTo>
                    <a:pt x="502206" y="613"/>
                  </a:lnTo>
                  <a:cubicBezTo>
                    <a:pt x="498512" y="4307"/>
                    <a:pt x="493408" y="6592"/>
                    <a:pt x="487772" y="6592"/>
                  </a:cubicBezTo>
                  <a:cubicBezTo>
                    <a:pt x="482135" y="6592"/>
                    <a:pt x="477031" y="4307"/>
                    <a:pt x="473337" y="613"/>
                  </a:cubicBezTo>
                  <a:close/>
                  <a:moveTo>
                    <a:pt x="424307" y="0"/>
                  </a:moveTo>
                  <a:lnTo>
                    <a:pt x="453682" y="0"/>
                  </a:lnTo>
                  <a:lnTo>
                    <a:pt x="453429" y="613"/>
                  </a:lnTo>
                  <a:cubicBezTo>
                    <a:pt x="449735" y="4307"/>
                    <a:pt x="444631" y="6592"/>
                    <a:pt x="438994" y="6592"/>
                  </a:cubicBezTo>
                  <a:cubicBezTo>
                    <a:pt x="433358" y="6592"/>
                    <a:pt x="428254" y="4307"/>
                    <a:pt x="424560" y="613"/>
                  </a:cubicBezTo>
                  <a:close/>
                  <a:moveTo>
                    <a:pt x="375529" y="0"/>
                  </a:moveTo>
                  <a:lnTo>
                    <a:pt x="404905" y="0"/>
                  </a:lnTo>
                  <a:lnTo>
                    <a:pt x="404651" y="613"/>
                  </a:lnTo>
                  <a:cubicBezTo>
                    <a:pt x="400957" y="4307"/>
                    <a:pt x="395854" y="6592"/>
                    <a:pt x="390217" y="6592"/>
                  </a:cubicBezTo>
                  <a:cubicBezTo>
                    <a:pt x="384580" y="6592"/>
                    <a:pt x="379477" y="4307"/>
                    <a:pt x="375783" y="613"/>
                  </a:cubicBezTo>
                  <a:close/>
                  <a:moveTo>
                    <a:pt x="326752" y="0"/>
                  </a:moveTo>
                  <a:lnTo>
                    <a:pt x="356128" y="0"/>
                  </a:lnTo>
                  <a:lnTo>
                    <a:pt x="355874" y="613"/>
                  </a:lnTo>
                  <a:cubicBezTo>
                    <a:pt x="352180" y="4307"/>
                    <a:pt x="347077" y="6592"/>
                    <a:pt x="341440" y="6592"/>
                  </a:cubicBezTo>
                  <a:cubicBezTo>
                    <a:pt x="335803" y="6592"/>
                    <a:pt x="330700" y="4307"/>
                    <a:pt x="327006" y="613"/>
                  </a:cubicBezTo>
                  <a:close/>
                  <a:moveTo>
                    <a:pt x="277975" y="0"/>
                  </a:moveTo>
                  <a:lnTo>
                    <a:pt x="307351" y="0"/>
                  </a:lnTo>
                  <a:lnTo>
                    <a:pt x="307097" y="613"/>
                  </a:lnTo>
                  <a:cubicBezTo>
                    <a:pt x="303403" y="4307"/>
                    <a:pt x="298300" y="6592"/>
                    <a:pt x="292663" y="6592"/>
                  </a:cubicBezTo>
                  <a:cubicBezTo>
                    <a:pt x="287026" y="6592"/>
                    <a:pt x="281923" y="4307"/>
                    <a:pt x="278229" y="613"/>
                  </a:cubicBezTo>
                  <a:close/>
                  <a:moveTo>
                    <a:pt x="229198" y="0"/>
                  </a:moveTo>
                  <a:lnTo>
                    <a:pt x="258574" y="0"/>
                  </a:lnTo>
                  <a:lnTo>
                    <a:pt x="258320" y="613"/>
                  </a:lnTo>
                  <a:cubicBezTo>
                    <a:pt x="254626" y="4307"/>
                    <a:pt x="249523" y="6592"/>
                    <a:pt x="243886" y="6592"/>
                  </a:cubicBezTo>
                  <a:cubicBezTo>
                    <a:pt x="238249" y="6592"/>
                    <a:pt x="233146" y="4307"/>
                    <a:pt x="229452" y="613"/>
                  </a:cubicBezTo>
                  <a:close/>
                  <a:moveTo>
                    <a:pt x="180421" y="0"/>
                  </a:moveTo>
                  <a:lnTo>
                    <a:pt x="209797" y="0"/>
                  </a:lnTo>
                  <a:lnTo>
                    <a:pt x="209543" y="613"/>
                  </a:lnTo>
                  <a:cubicBezTo>
                    <a:pt x="205849" y="4307"/>
                    <a:pt x="200746" y="6592"/>
                    <a:pt x="195109" y="6592"/>
                  </a:cubicBezTo>
                  <a:cubicBezTo>
                    <a:pt x="189472" y="6592"/>
                    <a:pt x="184369" y="4307"/>
                    <a:pt x="180675" y="613"/>
                  </a:cubicBezTo>
                  <a:close/>
                  <a:moveTo>
                    <a:pt x="131644" y="0"/>
                  </a:moveTo>
                  <a:lnTo>
                    <a:pt x="161020" y="0"/>
                  </a:lnTo>
                  <a:lnTo>
                    <a:pt x="160766" y="613"/>
                  </a:lnTo>
                  <a:cubicBezTo>
                    <a:pt x="157072" y="4307"/>
                    <a:pt x="151969" y="6592"/>
                    <a:pt x="146332" y="6592"/>
                  </a:cubicBezTo>
                  <a:cubicBezTo>
                    <a:pt x="140695" y="6592"/>
                    <a:pt x="135592" y="4307"/>
                    <a:pt x="131898" y="613"/>
                  </a:cubicBezTo>
                  <a:close/>
                  <a:moveTo>
                    <a:pt x="82867" y="0"/>
                  </a:moveTo>
                  <a:lnTo>
                    <a:pt x="112243" y="0"/>
                  </a:lnTo>
                  <a:lnTo>
                    <a:pt x="111989" y="613"/>
                  </a:lnTo>
                  <a:cubicBezTo>
                    <a:pt x="108295" y="4307"/>
                    <a:pt x="103192" y="6592"/>
                    <a:pt x="97555" y="6592"/>
                  </a:cubicBezTo>
                  <a:cubicBezTo>
                    <a:pt x="91918" y="6592"/>
                    <a:pt x="86815" y="4307"/>
                    <a:pt x="83121" y="613"/>
                  </a:cubicBezTo>
                  <a:close/>
                  <a:moveTo>
                    <a:pt x="34090" y="0"/>
                  </a:moveTo>
                  <a:lnTo>
                    <a:pt x="63466" y="0"/>
                  </a:lnTo>
                  <a:lnTo>
                    <a:pt x="63212" y="613"/>
                  </a:lnTo>
                  <a:cubicBezTo>
                    <a:pt x="59518" y="4307"/>
                    <a:pt x="54415" y="6592"/>
                    <a:pt x="48778" y="6592"/>
                  </a:cubicBezTo>
                  <a:cubicBezTo>
                    <a:pt x="43141" y="6592"/>
                    <a:pt x="38038" y="4307"/>
                    <a:pt x="34344" y="613"/>
                  </a:cubicBezTo>
                  <a:close/>
                  <a:moveTo>
                    <a:pt x="0" y="0"/>
                  </a:moveTo>
                  <a:lnTo>
                    <a:pt x="14689" y="0"/>
                  </a:lnTo>
                  <a:lnTo>
                    <a:pt x="14435" y="613"/>
                  </a:lnTo>
                  <a:cubicBezTo>
                    <a:pt x="10741" y="4307"/>
                    <a:pt x="5638" y="6592"/>
                    <a:pt x="2" y="6592"/>
                  </a:cubicBezTo>
                  <a:lnTo>
                    <a:pt x="0" y="6591"/>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824" b="0" i="0" u="none" strike="noStrike" cap="none" dirty="0">
                <a:solidFill>
                  <a:schemeClr val="dk1"/>
                </a:solidFill>
                <a:latin typeface="Calibri"/>
                <a:ea typeface="Calibri"/>
                <a:cs typeface="Calibri"/>
                <a:sym typeface="Calibri"/>
              </a:endParaRPr>
            </a:p>
          </p:txBody>
        </p:sp>
        <p:sp>
          <p:nvSpPr>
            <p:cNvPr id="57" name="Google Shape;57;p5"/>
            <p:cNvSpPr/>
            <p:nvPr/>
          </p:nvSpPr>
          <p:spPr>
            <a:xfrm>
              <a:off x="1" y="1"/>
              <a:ext cx="302530" cy="372598"/>
            </a:xfrm>
            <a:custGeom>
              <a:avLst/>
              <a:gdLst/>
              <a:ahLst/>
              <a:cxnLst/>
              <a:rect l="l" t="t" r="r" b="b"/>
              <a:pathLst>
                <a:path w="403373" h="496797" extrusionOk="0">
                  <a:moveTo>
                    <a:pt x="229368" y="0"/>
                  </a:moveTo>
                  <a:lnTo>
                    <a:pt x="384512" y="0"/>
                  </a:lnTo>
                  <a:lnTo>
                    <a:pt x="403373" y="93424"/>
                  </a:lnTo>
                  <a:cubicBezTo>
                    <a:pt x="403373" y="316201"/>
                    <a:pt x="222777" y="496797"/>
                    <a:pt x="0" y="496797"/>
                  </a:cubicBezTo>
                  <a:lnTo>
                    <a:pt x="0" y="341654"/>
                  </a:lnTo>
                  <a:cubicBezTo>
                    <a:pt x="137093" y="341654"/>
                    <a:pt x="248230" y="230517"/>
                    <a:pt x="248230" y="93424"/>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None/>
              </a:pPr>
              <a:endParaRPr sz="1824" dirty="0">
                <a:solidFill>
                  <a:schemeClr val="dk1"/>
                </a:solidFill>
                <a:latin typeface="Calibri"/>
                <a:ea typeface="Calibri"/>
                <a:cs typeface="Calibri"/>
                <a:sym typeface="Calibri"/>
              </a:endParaRPr>
            </a:p>
          </p:txBody>
        </p:sp>
      </p:grpSp>
      <p:sp>
        <p:nvSpPr>
          <p:cNvPr id="58" name="Google Shape;58;p5">
            <a:hlinkClick r:id="rId2"/>
          </p:cNvPr>
          <p:cNvSpPr/>
          <p:nvPr/>
        </p:nvSpPr>
        <p:spPr>
          <a:xfrm>
            <a:off x="4528067" y="4916534"/>
            <a:ext cx="2317600" cy="166000"/>
          </a:xfrm>
          <a:prstGeom prst="rect">
            <a:avLst/>
          </a:prstGeom>
          <a:noFill/>
          <a:ln>
            <a:noFill/>
          </a:ln>
        </p:spPr>
        <p:txBody>
          <a:bodyPr spcFirstLastPara="1" wrap="square" lIns="0" tIns="0" rIns="0" bIns="0" anchor="b" anchorCtr="0">
            <a:noAutofit/>
          </a:bodyPr>
          <a:lstStyle/>
          <a:p>
            <a:pPr marL="0" marR="0" lvl="0" indent="0" algn="l" rtl="0">
              <a:lnSpc>
                <a:spcPct val="150000"/>
              </a:lnSpc>
              <a:spcBef>
                <a:spcPts val="0"/>
              </a:spcBef>
              <a:spcAft>
                <a:spcPts val="0"/>
              </a:spcAft>
              <a:buClr>
                <a:schemeClr val="accent6"/>
              </a:buClr>
              <a:buSzPts val="1200"/>
              <a:buFont typeface="Trebuchet MS"/>
              <a:buNone/>
            </a:pPr>
            <a:r>
              <a:rPr lang="en" sz="1563" b="1" i="0" u="none" strike="noStrike" cap="none">
                <a:solidFill>
                  <a:schemeClr val="lt2"/>
                </a:solidFill>
                <a:latin typeface="Calibri"/>
                <a:ea typeface="Calibri"/>
                <a:cs typeface="Calibri"/>
                <a:sym typeface="Calibri"/>
              </a:rPr>
              <a:t>www.tigeranalytics.com</a:t>
            </a:r>
            <a:endParaRPr sz="1433" dirty="0">
              <a:solidFill>
                <a:schemeClr val="lt2"/>
              </a:solidFill>
              <a:latin typeface="Calibri"/>
              <a:ea typeface="Calibri"/>
              <a:cs typeface="Calibri"/>
              <a:sym typeface="Calibri"/>
            </a:endParaRPr>
          </a:p>
        </p:txBody>
      </p:sp>
      <p:sp>
        <p:nvSpPr>
          <p:cNvPr id="59" name="Google Shape;59;p5">
            <a:hlinkClick r:id="rId3"/>
          </p:cNvPr>
          <p:cNvSpPr/>
          <p:nvPr/>
        </p:nvSpPr>
        <p:spPr>
          <a:xfrm>
            <a:off x="5374253" y="5231697"/>
            <a:ext cx="324000" cy="324000"/>
          </a:xfrm>
          <a:prstGeom prst="ellipse">
            <a:avLst/>
          </a:prstGeom>
          <a:solidFill>
            <a:schemeClr val="lt1"/>
          </a:solidFill>
          <a:ln>
            <a:noFill/>
          </a:ln>
        </p:spPr>
        <p:txBody>
          <a:bodyPr spcFirstLastPara="1" wrap="square" lIns="89315" tIns="44642" rIns="89315" bIns="44642" anchor="ctr" anchorCtr="0">
            <a:noAutofit/>
          </a:bodyPr>
          <a:lstStyle/>
          <a:p>
            <a:pPr marL="0" marR="0" lvl="0" indent="0" algn="ctr" rtl="0">
              <a:spcBef>
                <a:spcPts val="0"/>
              </a:spcBef>
              <a:spcAft>
                <a:spcPts val="0"/>
              </a:spcAft>
              <a:buNone/>
            </a:pPr>
            <a:endParaRPr sz="1824" dirty="0">
              <a:solidFill>
                <a:schemeClr val="lt1"/>
              </a:solidFill>
              <a:latin typeface="Calibri"/>
              <a:ea typeface="Calibri"/>
              <a:cs typeface="Calibri"/>
              <a:sym typeface="Calibri"/>
            </a:endParaRPr>
          </a:p>
        </p:txBody>
      </p:sp>
      <p:sp>
        <p:nvSpPr>
          <p:cNvPr id="60" name="Google Shape;60;p5">
            <a:hlinkClick r:id="rId3"/>
          </p:cNvPr>
          <p:cNvSpPr/>
          <p:nvPr/>
        </p:nvSpPr>
        <p:spPr>
          <a:xfrm>
            <a:off x="5451638" y="5309091"/>
            <a:ext cx="168021" cy="168000"/>
          </a:xfrm>
          <a:custGeom>
            <a:avLst/>
            <a:gdLst/>
            <a:ahLst/>
            <a:cxnLst/>
            <a:rect l="l" t="t" r="r" b="b"/>
            <a:pathLst>
              <a:path w="3600450" h="3600000" extrusionOk="0">
                <a:moveTo>
                  <a:pt x="2443351" y="598336"/>
                </a:moveTo>
                <a:cubicBezTo>
                  <a:pt x="2344604" y="591283"/>
                  <a:pt x="2247735" y="605917"/>
                  <a:pt x="2175442" y="640945"/>
                </a:cubicBezTo>
                <a:cubicBezTo>
                  <a:pt x="1896180" y="785483"/>
                  <a:pt x="1772372" y="991259"/>
                  <a:pt x="1822862" y="1347778"/>
                </a:cubicBezTo>
                <a:cubicBezTo>
                  <a:pt x="1368677" y="1358195"/>
                  <a:pt x="773170" y="1076549"/>
                  <a:pt x="573365" y="710108"/>
                </a:cubicBezTo>
                <a:cubicBezTo>
                  <a:pt x="385362" y="875792"/>
                  <a:pt x="470466" y="1411198"/>
                  <a:pt x="774927" y="1531630"/>
                </a:cubicBezTo>
                <a:cubicBezTo>
                  <a:pt x="636580" y="1529584"/>
                  <a:pt x="591043" y="1502544"/>
                  <a:pt x="454598" y="1456258"/>
                </a:cubicBezTo>
                <a:cubicBezTo>
                  <a:pt x="501872" y="1904597"/>
                  <a:pt x="763983" y="1980208"/>
                  <a:pt x="973777" y="2064155"/>
                </a:cubicBezTo>
                <a:cubicBezTo>
                  <a:pt x="852534" y="2142597"/>
                  <a:pt x="745426" y="2079715"/>
                  <a:pt x="666580" y="2073364"/>
                </a:cubicBezTo>
                <a:cubicBezTo>
                  <a:pt x="760010" y="2372399"/>
                  <a:pt x="1073128" y="2490107"/>
                  <a:pt x="1270553" y="2449863"/>
                </a:cubicBezTo>
                <a:cubicBezTo>
                  <a:pt x="1134133" y="2645905"/>
                  <a:pt x="923075" y="2722647"/>
                  <a:pt x="376665" y="2759915"/>
                </a:cubicBezTo>
                <a:cubicBezTo>
                  <a:pt x="684120" y="2913251"/>
                  <a:pt x="911493" y="3028902"/>
                  <a:pt x="1355560" y="2998518"/>
                </a:cubicBezTo>
                <a:cubicBezTo>
                  <a:pt x="1849783" y="2992786"/>
                  <a:pt x="2282768" y="2746806"/>
                  <a:pt x="2447240" y="2585619"/>
                </a:cubicBezTo>
                <a:cubicBezTo>
                  <a:pt x="2693768" y="2358293"/>
                  <a:pt x="3006247" y="1801218"/>
                  <a:pt x="3003106" y="1197035"/>
                </a:cubicBezTo>
                <a:lnTo>
                  <a:pt x="3317867" y="907530"/>
                </a:lnTo>
                <a:lnTo>
                  <a:pt x="2965917" y="984828"/>
                </a:lnTo>
                <a:lnTo>
                  <a:pt x="3242424" y="653580"/>
                </a:lnTo>
                <a:cubicBezTo>
                  <a:pt x="3178746" y="675623"/>
                  <a:pt x="3001926" y="754111"/>
                  <a:pt x="2847650" y="820309"/>
                </a:cubicBezTo>
                <a:cubicBezTo>
                  <a:pt x="2777725" y="682087"/>
                  <a:pt x="2607930" y="610091"/>
                  <a:pt x="2443351" y="598336"/>
                </a:cubicBezTo>
                <a:close/>
                <a:moveTo>
                  <a:pt x="353268" y="0"/>
                </a:moveTo>
                <a:lnTo>
                  <a:pt x="3247182" y="0"/>
                </a:lnTo>
                <a:cubicBezTo>
                  <a:pt x="3442287" y="0"/>
                  <a:pt x="3600450" y="158163"/>
                  <a:pt x="3600450" y="353268"/>
                </a:cubicBezTo>
                <a:lnTo>
                  <a:pt x="3600450" y="3246732"/>
                </a:lnTo>
                <a:cubicBezTo>
                  <a:pt x="3600450" y="3441837"/>
                  <a:pt x="3442287" y="3600000"/>
                  <a:pt x="3247182" y="3600000"/>
                </a:cubicBezTo>
                <a:lnTo>
                  <a:pt x="353268" y="3600000"/>
                </a:lnTo>
                <a:cubicBezTo>
                  <a:pt x="158163" y="3600000"/>
                  <a:pt x="0" y="3441837"/>
                  <a:pt x="0" y="3246732"/>
                </a:cubicBezTo>
                <a:lnTo>
                  <a:pt x="0" y="353268"/>
                </a:lnTo>
                <a:cubicBezTo>
                  <a:pt x="0" y="158163"/>
                  <a:pt x="158163" y="0"/>
                  <a:pt x="353268" y="0"/>
                </a:cubicBezTo>
                <a:close/>
              </a:path>
            </a:pathLst>
          </a:custGeom>
          <a:solidFill>
            <a:schemeClr val="accent1"/>
          </a:solidFill>
          <a:ln>
            <a:noFill/>
          </a:ln>
        </p:spPr>
        <p:txBody>
          <a:bodyPr spcFirstLastPara="1" wrap="square" lIns="89315" tIns="44642" rIns="89315" bIns="44642" anchor="ctr" anchorCtr="0">
            <a:noAutofit/>
          </a:bodyPr>
          <a:lstStyle/>
          <a:p>
            <a:pPr marL="0" marR="0" lvl="0" indent="0" algn="l" rtl="0">
              <a:spcBef>
                <a:spcPts val="0"/>
              </a:spcBef>
              <a:spcAft>
                <a:spcPts val="0"/>
              </a:spcAft>
              <a:buNone/>
            </a:pPr>
            <a:endParaRPr sz="1824" dirty="0">
              <a:solidFill>
                <a:schemeClr val="lt1"/>
              </a:solidFill>
              <a:latin typeface="Calibri"/>
              <a:ea typeface="Calibri"/>
              <a:cs typeface="Calibri"/>
              <a:sym typeface="Calibri"/>
            </a:endParaRPr>
          </a:p>
        </p:txBody>
      </p:sp>
      <p:sp>
        <p:nvSpPr>
          <p:cNvPr id="61" name="Google Shape;61;p5">
            <a:hlinkClick r:id="rId4"/>
          </p:cNvPr>
          <p:cNvSpPr/>
          <p:nvPr/>
        </p:nvSpPr>
        <p:spPr>
          <a:xfrm>
            <a:off x="4951161" y="5231697"/>
            <a:ext cx="324000" cy="324000"/>
          </a:xfrm>
          <a:prstGeom prst="ellipse">
            <a:avLst/>
          </a:prstGeom>
          <a:solidFill>
            <a:schemeClr val="lt1"/>
          </a:solidFill>
          <a:ln>
            <a:noFill/>
          </a:ln>
        </p:spPr>
        <p:txBody>
          <a:bodyPr spcFirstLastPara="1" wrap="square" lIns="89315" tIns="44642" rIns="89315" bIns="44642" anchor="ctr" anchorCtr="0">
            <a:noAutofit/>
          </a:bodyPr>
          <a:lstStyle/>
          <a:p>
            <a:pPr marL="0" marR="0" lvl="0" indent="0" algn="ctr" rtl="0">
              <a:spcBef>
                <a:spcPts val="0"/>
              </a:spcBef>
              <a:spcAft>
                <a:spcPts val="0"/>
              </a:spcAft>
              <a:buNone/>
            </a:pPr>
            <a:endParaRPr sz="1824" dirty="0">
              <a:solidFill>
                <a:schemeClr val="lt1"/>
              </a:solidFill>
              <a:latin typeface="Calibri"/>
              <a:ea typeface="Calibri"/>
              <a:cs typeface="Calibri"/>
              <a:sym typeface="Calibri"/>
            </a:endParaRPr>
          </a:p>
        </p:txBody>
      </p:sp>
      <p:sp>
        <p:nvSpPr>
          <p:cNvPr id="62" name="Google Shape;62;p5">
            <a:hlinkClick r:id="rId4"/>
          </p:cNvPr>
          <p:cNvSpPr/>
          <p:nvPr/>
        </p:nvSpPr>
        <p:spPr>
          <a:xfrm>
            <a:off x="5030464" y="5311002"/>
            <a:ext cx="158900" cy="158900"/>
          </a:xfrm>
          <a:custGeom>
            <a:avLst/>
            <a:gdLst/>
            <a:ahLst/>
            <a:cxnLst/>
            <a:rect l="l" t="t" r="r" b="b"/>
            <a:pathLst>
              <a:path w="4333647" h="4333647" extrusionOk="0">
                <a:moveTo>
                  <a:pt x="937082" y="1651039"/>
                </a:moveTo>
                <a:lnTo>
                  <a:pt x="937082" y="3354087"/>
                </a:lnTo>
                <a:lnTo>
                  <a:pt x="1469284" y="3354087"/>
                </a:lnTo>
                <a:lnTo>
                  <a:pt x="1469284" y="1651039"/>
                </a:lnTo>
                <a:lnTo>
                  <a:pt x="937082" y="1651039"/>
                </a:lnTo>
                <a:close/>
                <a:moveTo>
                  <a:pt x="2832769" y="1616621"/>
                </a:moveTo>
                <a:cubicBezTo>
                  <a:pt x="2664206" y="1616621"/>
                  <a:pt x="2516100" y="1654237"/>
                  <a:pt x="2405635" y="1758689"/>
                </a:cubicBezTo>
                <a:lnTo>
                  <a:pt x="2304094" y="1865710"/>
                </a:lnTo>
                <a:cubicBezTo>
                  <a:pt x="2300124" y="1749259"/>
                  <a:pt x="2300919" y="1715091"/>
                  <a:pt x="2299331" y="1651027"/>
                </a:cubicBezTo>
                <a:lnTo>
                  <a:pt x="1795366" y="1651027"/>
                </a:lnTo>
                <a:lnTo>
                  <a:pt x="1795366" y="3353420"/>
                </a:lnTo>
                <a:lnTo>
                  <a:pt x="2318381" y="3353150"/>
                </a:lnTo>
                <a:cubicBezTo>
                  <a:pt x="2319884" y="3034704"/>
                  <a:pt x="2319075" y="2716239"/>
                  <a:pt x="2322890" y="2397812"/>
                </a:cubicBezTo>
                <a:cubicBezTo>
                  <a:pt x="2327866" y="1982497"/>
                  <a:pt x="2877210" y="1989236"/>
                  <a:pt x="2899974" y="2349718"/>
                </a:cubicBezTo>
                <a:lnTo>
                  <a:pt x="2911179" y="3350999"/>
                </a:lnTo>
                <a:lnTo>
                  <a:pt x="3434195" y="3348350"/>
                </a:lnTo>
                <a:cubicBezTo>
                  <a:pt x="3431814" y="2937575"/>
                  <a:pt x="3427581" y="2508785"/>
                  <a:pt x="3418056" y="2102772"/>
                </a:cubicBezTo>
                <a:cubicBezTo>
                  <a:pt x="3334312" y="1659711"/>
                  <a:pt x="3010503" y="1642480"/>
                  <a:pt x="2832769" y="1616621"/>
                </a:cubicBezTo>
                <a:close/>
                <a:moveTo>
                  <a:pt x="1203183" y="812039"/>
                </a:moveTo>
                <a:cubicBezTo>
                  <a:pt x="1035222" y="812039"/>
                  <a:pt x="899067" y="948195"/>
                  <a:pt x="899067" y="1116155"/>
                </a:cubicBezTo>
                <a:cubicBezTo>
                  <a:pt x="899067" y="1284116"/>
                  <a:pt x="1035222" y="1420271"/>
                  <a:pt x="1203183" y="1420271"/>
                </a:cubicBezTo>
                <a:cubicBezTo>
                  <a:pt x="1371143" y="1420271"/>
                  <a:pt x="1507298" y="1284116"/>
                  <a:pt x="1507298" y="1116155"/>
                </a:cubicBezTo>
                <a:cubicBezTo>
                  <a:pt x="1507298" y="948195"/>
                  <a:pt x="1371143" y="812039"/>
                  <a:pt x="1203183" y="812039"/>
                </a:cubicBezTo>
                <a:close/>
                <a:moveTo>
                  <a:pt x="446104" y="0"/>
                </a:moveTo>
                <a:lnTo>
                  <a:pt x="3887543" y="0"/>
                </a:lnTo>
                <a:cubicBezTo>
                  <a:pt x="4133919" y="0"/>
                  <a:pt x="4333647" y="199728"/>
                  <a:pt x="4333647" y="446104"/>
                </a:cubicBezTo>
                <a:lnTo>
                  <a:pt x="4333647" y="3887543"/>
                </a:lnTo>
                <a:cubicBezTo>
                  <a:pt x="4333647" y="4133919"/>
                  <a:pt x="4133919" y="4333647"/>
                  <a:pt x="3887543" y="4333647"/>
                </a:cubicBezTo>
                <a:lnTo>
                  <a:pt x="446104" y="4333647"/>
                </a:lnTo>
                <a:cubicBezTo>
                  <a:pt x="199728" y="4333647"/>
                  <a:pt x="0" y="4133919"/>
                  <a:pt x="0" y="3887543"/>
                </a:cubicBezTo>
                <a:lnTo>
                  <a:pt x="0" y="446104"/>
                </a:lnTo>
                <a:cubicBezTo>
                  <a:pt x="0" y="199728"/>
                  <a:pt x="199728" y="0"/>
                  <a:pt x="446104" y="0"/>
                </a:cubicBezTo>
                <a:close/>
              </a:path>
            </a:pathLst>
          </a:custGeom>
          <a:solidFill>
            <a:schemeClr val="accent1"/>
          </a:solidFill>
          <a:ln>
            <a:noFill/>
          </a:ln>
        </p:spPr>
        <p:txBody>
          <a:bodyPr spcFirstLastPara="1" wrap="square" lIns="89315" tIns="44642" rIns="89315" bIns="44642" anchor="ctr" anchorCtr="0">
            <a:noAutofit/>
          </a:bodyPr>
          <a:lstStyle/>
          <a:p>
            <a:pPr marL="0" marR="0" lvl="0" indent="0" algn="l" rtl="0">
              <a:spcBef>
                <a:spcPts val="0"/>
              </a:spcBef>
              <a:spcAft>
                <a:spcPts val="0"/>
              </a:spcAft>
              <a:buNone/>
            </a:pPr>
            <a:endParaRPr sz="1824" dirty="0">
              <a:solidFill>
                <a:schemeClr val="lt1"/>
              </a:solidFill>
              <a:latin typeface="Calibri"/>
              <a:ea typeface="Calibri"/>
              <a:cs typeface="Calibri"/>
              <a:sym typeface="Calibri"/>
            </a:endParaRPr>
          </a:p>
        </p:txBody>
      </p:sp>
      <p:sp>
        <p:nvSpPr>
          <p:cNvPr id="63" name="Google Shape;63;p5">
            <a:hlinkClick r:id="rId5"/>
          </p:cNvPr>
          <p:cNvSpPr/>
          <p:nvPr/>
        </p:nvSpPr>
        <p:spPr>
          <a:xfrm>
            <a:off x="4528067" y="5231697"/>
            <a:ext cx="324000" cy="324000"/>
          </a:xfrm>
          <a:prstGeom prst="ellipse">
            <a:avLst/>
          </a:prstGeom>
          <a:solidFill>
            <a:schemeClr val="lt1"/>
          </a:solidFill>
          <a:ln>
            <a:noFill/>
          </a:ln>
        </p:spPr>
        <p:txBody>
          <a:bodyPr spcFirstLastPara="1" wrap="square" lIns="89315" tIns="44642" rIns="89315" bIns="44642" anchor="ctr" anchorCtr="0">
            <a:noAutofit/>
          </a:bodyPr>
          <a:lstStyle/>
          <a:p>
            <a:pPr marL="0" marR="0" lvl="0" indent="0" algn="ctr" rtl="0">
              <a:spcBef>
                <a:spcPts val="0"/>
              </a:spcBef>
              <a:spcAft>
                <a:spcPts val="0"/>
              </a:spcAft>
              <a:buNone/>
            </a:pPr>
            <a:endParaRPr sz="1824" dirty="0">
              <a:solidFill>
                <a:schemeClr val="lt1"/>
              </a:solidFill>
              <a:latin typeface="Calibri"/>
              <a:ea typeface="Calibri"/>
              <a:cs typeface="Calibri"/>
              <a:sym typeface="Calibri"/>
            </a:endParaRPr>
          </a:p>
        </p:txBody>
      </p:sp>
      <p:sp>
        <p:nvSpPr>
          <p:cNvPr id="64" name="Google Shape;64;p5">
            <a:hlinkClick r:id="rId5"/>
          </p:cNvPr>
          <p:cNvSpPr/>
          <p:nvPr/>
        </p:nvSpPr>
        <p:spPr>
          <a:xfrm>
            <a:off x="4642384" y="5292297"/>
            <a:ext cx="94340" cy="200620"/>
          </a:xfrm>
          <a:custGeom>
            <a:avLst/>
            <a:gdLst/>
            <a:ahLst/>
            <a:cxnLst/>
            <a:rect l="l" t="t" r="r" b="b"/>
            <a:pathLst>
              <a:path w="1415106" h="3009296" extrusionOk="0">
                <a:moveTo>
                  <a:pt x="1125580" y="0"/>
                </a:moveTo>
                <a:cubicBezTo>
                  <a:pt x="1374672" y="0"/>
                  <a:pt x="1406457" y="1262"/>
                  <a:pt x="1410322" y="11311"/>
                </a:cubicBezTo>
                <a:cubicBezTo>
                  <a:pt x="1412700" y="17533"/>
                  <a:pt x="1414646" y="134349"/>
                  <a:pt x="1414646" y="270901"/>
                </a:cubicBezTo>
                <a:cubicBezTo>
                  <a:pt x="1414646" y="454470"/>
                  <a:pt x="1412430" y="521414"/>
                  <a:pt x="1406078" y="527757"/>
                </a:cubicBezTo>
                <a:cubicBezTo>
                  <a:pt x="1399862" y="533982"/>
                  <a:pt x="1347779" y="536341"/>
                  <a:pt x="1216719" y="536341"/>
                </a:cubicBezTo>
                <a:cubicBezTo>
                  <a:pt x="1010440" y="536341"/>
                  <a:pt x="990574" y="540169"/>
                  <a:pt x="962492" y="585333"/>
                </a:cubicBezTo>
                <a:cubicBezTo>
                  <a:pt x="947275" y="609761"/>
                  <a:pt x="946113" y="620445"/>
                  <a:pt x="943924" y="752664"/>
                </a:cubicBezTo>
                <a:lnTo>
                  <a:pt x="941599" y="893900"/>
                </a:lnTo>
                <a:lnTo>
                  <a:pt x="1173690" y="893900"/>
                </a:lnTo>
                <a:cubicBezTo>
                  <a:pt x="1350860" y="893900"/>
                  <a:pt x="1407403" y="896016"/>
                  <a:pt x="1412727" y="902838"/>
                </a:cubicBezTo>
                <a:cubicBezTo>
                  <a:pt x="1417295" y="908709"/>
                  <a:pt x="1415268" y="958419"/>
                  <a:pt x="1406808" y="1047652"/>
                </a:cubicBezTo>
                <a:cubicBezTo>
                  <a:pt x="1399727" y="1122383"/>
                  <a:pt x="1387537" y="1252761"/>
                  <a:pt x="1379699" y="1337386"/>
                </a:cubicBezTo>
                <a:cubicBezTo>
                  <a:pt x="1371861" y="1422011"/>
                  <a:pt x="1363293" y="1496831"/>
                  <a:pt x="1360671" y="1503653"/>
                </a:cubicBezTo>
                <a:cubicBezTo>
                  <a:pt x="1356293" y="1515045"/>
                  <a:pt x="1338238" y="1516056"/>
                  <a:pt x="1138608" y="1516056"/>
                </a:cubicBezTo>
                <a:lnTo>
                  <a:pt x="921301" y="1516056"/>
                </a:lnTo>
                <a:lnTo>
                  <a:pt x="919463" y="2261569"/>
                </a:lnTo>
                <a:lnTo>
                  <a:pt x="917652" y="3007087"/>
                </a:lnTo>
                <a:lnTo>
                  <a:pt x="613202" y="3008952"/>
                </a:lnTo>
                <a:cubicBezTo>
                  <a:pt x="445757" y="3009979"/>
                  <a:pt x="306575" y="3008627"/>
                  <a:pt x="303910" y="3005979"/>
                </a:cubicBezTo>
                <a:cubicBezTo>
                  <a:pt x="301248" y="3003303"/>
                  <a:pt x="299069" y="2667045"/>
                  <a:pt x="299069" y="2258731"/>
                </a:cubicBezTo>
                <a:lnTo>
                  <a:pt x="299069" y="1516345"/>
                </a:lnTo>
                <a:lnTo>
                  <a:pt x="150682" y="1514413"/>
                </a:lnTo>
                <a:lnTo>
                  <a:pt x="2292" y="1512480"/>
                </a:lnTo>
                <a:lnTo>
                  <a:pt x="427" y="1212957"/>
                </a:lnTo>
                <a:cubicBezTo>
                  <a:pt x="-916" y="997785"/>
                  <a:pt x="843" y="910684"/>
                  <a:pt x="6665" y="903668"/>
                </a:cubicBezTo>
                <a:cubicBezTo>
                  <a:pt x="13019" y="896011"/>
                  <a:pt x="45497" y="893900"/>
                  <a:pt x="156920" y="893900"/>
                </a:cubicBezTo>
                <a:lnTo>
                  <a:pt x="299069" y="893900"/>
                </a:lnTo>
                <a:lnTo>
                  <a:pt x="299069" y="725433"/>
                </a:lnTo>
                <a:cubicBezTo>
                  <a:pt x="299069" y="542193"/>
                  <a:pt x="309354" y="464187"/>
                  <a:pt x="346631" y="364710"/>
                </a:cubicBezTo>
                <a:cubicBezTo>
                  <a:pt x="392425" y="242510"/>
                  <a:pt x="487918" y="132443"/>
                  <a:pt x="595844" y="77468"/>
                </a:cubicBezTo>
                <a:cubicBezTo>
                  <a:pt x="734266" y="6960"/>
                  <a:pt x="781863" y="0"/>
                  <a:pt x="1125580" y="0"/>
                </a:cubicBezTo>
                <a:close/>
              </a:path>
            </a:pathLst>
          </a:custGeom>
          <a:solidFill>
            <a:schemeClr val="accent1"/>
          </a:solidFill>
          <a:ln>
            <a:noFill/>
          </a:ln>
        </p:spPr>
        <p:txBody>
          <a:bodyPr spcFirstLastPara="1" wrap="square" lIns="89315" tIns="44642" rIns="89315" bIns="44642" anchor="ctr" anchorCtr="0">
            <a:noAutofit/>
          </a:bodyPr>
          <a:lstStyle/>
          <a:p>
            <a:pPr marL="0" marR="0" lvl="0" indent="0" algn="l" rtl="0">
              <a:spcBef>
                <a:spcPts val="0"/>
              </a:spcBef>
              <a:spcAft>
                <a:spcPts val="0"/>
              </a:spcAft>
              <a:buNone/>
            </a:pPr>
            <a:endParaRPr sz="1824" dirty="0">
              <a:solidFill>
                <a:schemeClr val="lt1"/>
              </a:solidFill>
              <a:latin typeface="Calibri"/>
              <a:ea typeface="Calibri"/>
              <a:cs typeface="Calibri"/>
              <a:sym typeface="Calibri"/>
            </a:endParaRPr>
          </a:p>
        </p:txBody>
      </p:sp>
      <p:sp>
        <p:nvSpPr>
          <p:cNvPr id="65" name="Google Shape;65;p5"/>
          <p:cNvSpPr txBox="1">
            <a:spLocks noGrp="1"/>
          </p:cNvSpPr>
          <p:nvPr>
            <p:ph type="subTitle" idx="1"/>
          </p:nvPr>
        </p:nvSpPr>
        <p:spPr>
          <a:xfrm>
            <a:off x="4528067" y="2834567"/>
            <a:ext cx="6197600" cy="3080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Poppins Medium"/>
              <a:buNone/>
              <a:defRPr>
                <a:solidFill>
                  <a:schemeClr val="accent1"/>
                </a:solidFill>
                <a:latin typeface="Poppins Medium"/>
                <a:ea typeface="Poppins Medium"/>
                <a:cs typeface="Poppins Medium"/>
                <a:sym typeface="Poppins Mediu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5"/>
          <p:cNvSpPr txBox="1">
            <a:spLocks noGrp="1"/>
          </p:cNvSpPr>
          <p:nvPr>
            <p:ph type="subTitle" idx="2"/>
          </p:nvPr>
        </p:nvSpPr>
        <p:spPr>
          <a:xfrm>
            <a:off x="4528067" y="3269999"/>
            <a:ext cx="6197600" cy="2536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563"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5"/>
          <p:cNvSpPr txBox="1">
            <a:spLocks noGrp="1"/>
          </p:cNvSpPr>
          <p:nvPr>
            <p:ph type="subTitle" idx="3"/>
          </p:nvPr>
        </p:nvSpPr>
        <p:spPr>
          <a:xfrm>
            <a:off x="4528067" y="3562133"/>
            <a:ext cx="6197600" cy="200437"/>
          </a:xfrm>
          <a:prstGeom prst="rect">
            <a:avLst/>
          </a:prstGeom>
        </p:spPr>
        <p:txBody>
          <a:bodyPr spcFirstLastPara="1" wrap="square" lIns="0" tIns="0" rIns="0" bIns="0" anchor="t" anchorCtr="0">
            <a:spAutoFit/>
          </a:bodyPr>
          <a:lstStyle>
            <a:lvl1pPr lvl="0" rtl="0">
              <a:spcBef>
                <a:spcPts val="0"/>
              </a:spcBef>
              <a:spcAft>
                <a:spcPts val="0"/>
              </a:spcAft>
              <a:buClr>
                <a:schemeClr val="lt2"/>
              </a:buClr>
              <a:buSzPts val="1000"/>
              <a:buNone/>
              <a:defRPr sz="1302">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5"/>
          <p:cNvSpPr/>
          <p:nvPr/>
        </p:nvSpPr>
        <p:spPr>
          <a:xfrm rot="10800000">
            <a:off x="392" y="2"/>
            <a:ext cx="3851608" cy="3851345"/>
          </a:xfrm>
          <a:custGeom>
            <a:avLst/>
            <a:gdLst/>
            <a:ahLst/>
            <a:cxnLst/>
            <a:rect l="l" t="t" r="r" b="b"/>
            <a:pathLst>
              <a:path w="3826101" h="3851345" extrusionOk="0">
                <a:moveTo>
                  <a:pt x="3826101" y="0"/>
                </a:moveTo>
                <a:lnTo>
                  <a:pt x="3826101" y="584257"/>
                </a:lnTo>
                <a:lnTo>
                  <a:pt x="3672624" y="588138"/>
                </a:lnTo>
                <a:cubicBezTo>
                  <a:pt x="1952295" y="675341"/>
                  <a:pt x="584255" y="2097818"/>
                  <a:pt x="584255" y="3839818"/>
                </a:cubicBezTo>
                <a:lnTo>
                  <a:pt x="584819" y="3851345"/>
                </a:lnTo>
                <a:lnTo>
                  <a:pt x="564" y="3851345"/>
                </a:lnTo>
                <a:lnTo>
                  <a:pt x="0" y="3839817"/>
                </a:lnTo>
                <a:cubicBezTo>
                  <a:pt x="0" y="1785226"/>
                  <a:pt x="1613526" y="107493"/>
                  <a:pt x="3642558" y="4641"/>
                </a:cubicBezTo>
                <a:close/>
              </a:path>
            </a:pathLst>
          </a:custGeom>
          <a:gradFill>
            <a:gsLst>
              <a:gs pos="0">
                <a:srgbClr val="FF4E02"/>
              </a:gs>
              <a:gs pos="48000">
                <a:srgbClr val="F69323"/>
              </a:gs>
              <a:gs pos="100000">
                <a:srgbClr val="FABC75"/>
              </a:gs>
            </a:gsLst>
            <a:lin ang="16200038" scaled="0"/>
          </a:gradFill>
          <a:ln>
            <a:noFill/>
          </a:ln>
        </p:spPr>
        <p:txBody>
          <a:bodyPr spcFirstLastPara="1" wrap="square" lIns="89315" tIns="44642" rIns="89315" bIns="44642" anchor="ctr" anchorCtr="0">
            <a:noAutofit/>
          </a:bodyPr>
          <a:lstStyle/>
          <a:p>
            <a:pPr marL="0" marR="0" lvl="0" indent="0" algn="ctr" rtl="0">
              <a:lnSpc>
                <a:spcPct val="90000"/>
              </a:lnSpc>
              <a:spcBef>
                <a:spcPts val="0"/>
              </a:spcBef>
              <a:spcAft>
                <a:spcPts val="0"/>
              </a:spcAft>
              <a:buNone/>
            </a:pPr>
            <a:endParaRPr sz="1824" dirty="0">
              <a:solidFill>
                <a:schemeClr val="dk1"/>
              </a:solidFill>
              <a:latin typeface="Calibri"/>
              <a:ea typeface="Calibri"/>
              <a:cs typeface="Calibri"/>
              <a:sym typeface="Calibri"/>
            </a:endParaRPr>
          </a:p>
        </p:txBody>
      </p:sp>
      <p:pic>
        <p:nvPicPr>
          <p:cNvPr id="69" name="Google Shape;69;p5"/>
          <p:cNvPicPr preferRelativeResize="0"/>
          <p:nvPr/>
        </p:nvPicPr>
        <p:blipFill rotWithShape="1">
          <a:blip r:embed="rId6">
            <a:alphaModFix/>
          </a:blip>
          <a:srcRect/>
          <a:stretch/>
        </p:blipFill>
        <p:spPr>
          <a:xfrm>
            <a:off x="10288449" y="553204"/>
            <a:ext cx="1349352" cy="461300"/>
          </a:xfrm>
          <a:prstGeom prst="rect">
            <a:avLst/>
          </a:prstGeom>
          <a:noFill/>
          <a:ln>
            <a:noFill/>
          </a:ln>
        </p:spPr>
      </p:pic>
    </p:spTree>
    <p:extLst>
      <p:ext uri="{BB962C8B-B14F-4D97-AF65-F5344CB8AC3E}">
        <p14:creationId xmlns:p14="http://schemas.microsoft.com/office/powerpoint/2010/main" val="665590945"/>
      </p:ext>
    </p:extLst>
  </p:cSld>
  <p:clrMapOvr>
    <a:masterClrMapping/>
  </p:clrMapOvr>
  <p:extLst>
    <p:ext uri="{DCECCB84-F9BA-43D5-87BE-67443E8EF086}">
      <p15:sldGuideLst xmlns:p15="http://schemas.microsoft.com/office/powerpoint/2012/main">
        <p15:guide id="1" pos="336">
          <p15:clr>
            <a:srgbClr val="FA7B17"/>
          </p15:clr>
        </p15:guide>
        <p15:guide id="2" pos="7147">
          <p15:clr>
            <a:srgbClr val="FA7B17"/>
          </p15:clr>
        </p15:guide>
        <p15:guide id="3" orient="horz" pos="766">
          <p15:clr>
            <a:srgbClr val="FA7B17"/>
          </p15:clr>
        </p15:guide>
        <p15:guide id="4" orient="horz" pos="390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1C4A-5B4D-ADBA-0895-AC947C026C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3106853-3F96-CD56-E1FA-6F7A0EC4DE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B5545D-3751-7CD6-CBEC-6A7590D86B68}"/>
              </a:ext>
            </a:extLst>
          </p:cNvPr>
          <p:cNvSpPr>
            <a:spLocks noGrp="1"/>
          </p:cNvSpPr>
          <p:nvPr>
            <p:ph type="dt" sz="half" idx="10"/>
          </p:nvPr>
        </p:nvSpPr>
        <p:spPr/>
        <p:txBody>
          <a:bodyPr/>
          <a:lstStyle/>
          <a:p>
            <a:fld id="{8BE40AFA-E382-48F9-AFBC-B49BBD9686E2}" type="datetimeFigureOut">
              <a:rPr lang="en-IN" smtClean="0"/>
              <a:t>16-04-2024</a:t>
            </a:fld>
            <a:endParaRPr lang="en-IN" dirty="0"/>
          </a:p>
        </p:txBody>
      </p:sp>
      <p:sp>
        <p:nvSpPr>
          <p:cNvPr id="5" name="Footer Placeholder 4">
            <a:extLst>
              <a:ext uri="{FF2B5EF4-FFF2-40B4-BE49-F238E27FC236}">
                <a16:creationId xmlns:a16="http://schemas.microsoft.com/office/drawing/2014/main" id="{3E67B0BE-5331-CEF1-1964-0153A3F6312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50E439-71ED-2DBF-9250-92C9E2A94F47}"/>
              </a:ext>
            </a:extLst>
          </p:cNvPr>
          <p:cNvSpPr>
            <a:spLocks noGrp="1"/>
          </p:cNvSpPr>
          <p:nvPr>
            <p:ph type="sldNum" sz="quarter" idx="12"/>
          </p:nvPr>
        </p:nvSpPr>
        <p:spPr/>
        <p:txBody>
          <a:bodyPr/>
          <a:lstStyle/>
          <a:p>
            <a:fld id="{46AE79B9-2464-4D95-8B13-0EE459AB33B7}" type="slidenum">
              <a:rPr lang="en-IN" smtClean="0"/>
              <a:t>‹#›</a:t>
            </a:fld>
            <a:endParaRPr lang="en-IN" dirty="0"/>
          </a:p>
        </p:txBody>
      </p:sp>
    </p:spTree>
    <p:extLst>
      <p:ext uri="{BB962C8B-B14F-4D97-AF65-F5344CB8AC3E}">
        <p14:creationId xmlns:p14="http://schemas.microsoft.com/office/powerpoint/2010/main" val="189962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fault Two Content">
  <p:cSld name="Default Two Content">
    <p:bg>
      <p:bgPr>
        <a:solidFill>
          <a:schemeClr val="lt1"/>
        </a:solidFill>
        <a:effectLst/>
      </p:bgPr>
    </p:bg>
    <p:spTree>
      <p:nvGrpSpPr>
        <p:cNvPr id="1" name="Shape 36"/>
        <p:cNvGrpSpPr/>
        <p:nvPr/>
      </p:nvGrpSpPr>
      <p:grpSpPr>
        <a:xfrm>
          <a:off x="0" y="0"/>
          <a:ext cx="0" cy="0"/>
          <a:chOff x="0" y="0"/>
          <a:chExt cx="0" cy="0"/>
        </a:xfrm>
      </p:grpSpPr>
      <p:sp>
        <p:nvSpPr>
          <p:cNvPr id="37" name="Google Shape;37;p25"/>
          <p:cNvSpPr txBox="1">
            <a:spLocks noGrp="1"/>
          </p:cNvSpPr>
          <p:nvPr>
            <p:ph type="body" idx="1"/>
          </p:nvPr>
        </p:nvSpPr>
        <p:spPr>
          <a:xfrm>
            <a:off x="304800" y="904877"/>
            <a:ext cx="11582400" cy="5204492"/>
          </a:xfrm>
          <a:prstGeom prst="rect">
            <a:avLst/>
          </a:prstGeom>
          <a:noFill/>
          <a:ln>
            <a:noFill/>
          </a:ln>
        </p:spPr>
        <p:txBody>
          <a:bodyPr spcFirstLastPara="1" wrap="square" lIns="91425" tIns="45700" rIns="91425" bIns="45700" anchor="t" anchorCtr="0">
            <a:normAutofit/>
          </a:bodyPr>
          <a:lstStyle>
            <a:lvl1pPr marL="457200" lvl="0" indent="-339725" algn="just">
              <a:lnSpc>
                <a:spcPct val="100000"/>
              </a:lnSpc>
              <a:spcBef>
                <a:spcPts val="300"/>
              </a:spcBef>
              <a:spcAft>
                <a:spcPts val="0"/>
              </a:spcAft>
              <a:buSzPts val="1750"/>
              <a:buChar char="■"/>
              <a:defRPr b="0"/>
            </a:lvl1pPr>
            <a:lvl2pPr marL="914400" lvl="1" indent="-377190" algn="l">
              <a:lnSpc>
                <a:spcPct val="90000"/>
              </a:lnSpc>
              <a:spcBef>
                <a:spcPts val="500"/>
              </a:spcBef>
              <a:spcAft>
                <a:spcPts val="0"/>
              </a:spcAft>
              <a:buSzPts val="2340"/>
              <a:buChar char="—"/>
              <a:defRPr/>
            </a:lvl2pPr>
            <a:lvl3pPr marL="1371600" lvl="2" indent="-342900" algn="l">
              <a:lnSpc>
                <a:spcPct val="90000"/>
              </a:lnSpc>
              <a:spcBef>
                <a:spcPts val="500"/>
              </a:spcBef>
              <a:spcAft>
                <a:spcPts val="0"/>
              </a:spcAft>
              <a:buSzPts val="1800"/>
              <a:buChar char="●"/>
              <a:defRPr/>
            </a:lvl3pPr>
            <a:lvl4pPr marL="1828800" lvl="3" indent="-377189" algn="l">
              <a:lnSpc>
                <a:spcPct val="90000"/>
              </a:lnSpc>
              <a:spcBef>
                <a:spcPts val="500"/>
              </a:spcBef>
              <a:spcAft>
                <a:spcPts val="0"/>
              </a:spcAft>
              <a:buSzPts val="2340"/>
              <a:buChar char="▪"/>
              <a:defRPr/>
            </a:lvl4pPr>
            <a:lvl5pPr marL="2286000" lvl="4" indent="-377189" algn="l">
              <a:lnSpc>
                <a:spcPct val="90000"/>
              </a:lnSpc>
              <a:spcBef>
                <a:spcPts val="500"/>
              </a:spcBef>
              <a:spcAft>
                <a:spcPts val="0"/>
              </a:spcAft>
              <a:buSzPts val="234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25"/>
          <p:cNvSpPr txBox="1">
            <a:spLocks noGrp="1"/>
          </p:cNvSpPr>
          <p:nvPr>
            <p:ph type="title"/>
          </p:nvPr>
        </p:nvSpPr>
        <p:spPr>
          <a:xfrm>
            <a:off x="309309" y="45253"/>
            <a:ext cx="11582400" cy="634923"/>
          </a:xfrm>
          <a:prstGeom prst="rect">
            <a:avLst/>
          </a:prstGeom>
          <a:noFill/>
          <a:ln>
            <a:noFill/>
          </a:ln>
        </p:spPr>
        <p:txBody>
          <a:bodyPr spcFirstLastPara="1" wrap="square" lIns="91425" tIns="0" rIns="91425" bIns="0" anchor="b" anchorCtr="0">
            <a:noAutofit/>
          </a:bodyPr>
          <a:lstStyle>
            <a:lvl1pPr lvl="0" algn="l">
              <a:lnSpc>
                <a:spcPct val="100000"/>
              </a:lnSpc>
              <a:spcBef>
                <a:spcPts val="0"/>
              </a:spcBef>
              <a:spcAft>
                <a:spcPts val="0"/>
              </a:spcAft>
              <a:buClr>
                <a:schemeClr val="dk2"/>
              </a:buClr>
              <a:buSzPts val="2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310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Defeaul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1CDE17-1ACE-472D-93B3-AD2873E5739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7200"/>
                    </a14:imgEffect>
                    <a14:imgEffect>
                      <a14:brightnessContrast contrast="-40000"/>
                    </a14:imgEffect>
                  </a14:imgLayer>
                </a14:imgProps>
              </a:ext>
              <a:ext uri="{28A0092B-C50C-407E-A947-70E740481C1C}">
                <a14:useLocalDpi xmlns:a14="http://schemas.microsoft.com/office/drawing/2010/main"/>
              </a:ext>
            </a:extLst>
          </a:blip>
          <a:srcRect l="49058" t="30328" r="1" b="18383"/>
          <a:stretch/>
        </p:blipFill>
        <p:spPr>
          <a:xfrm>
            <a:off x="4754880" y="-2"/>
            <a:ext cx="7502568" cy="6876195"/>
          </a:xfrm>
          <a:prstGeom prst="rect">
            <a:avLst/>
          </a:prstGeom>
        </p:spPr>
      </p:pic>
      <p:sp>
        <p:nvSpPr>
          <p:cNvPr id="14" name="Rectangle 13">
            <a:extLst>
              <a:ext uri="{FF2B5EF4-FFF2-40B4-BE49-F238E27FC236}">
                <a16:creationId xmlns:a16="http://schemas.microsoft.com/office/drawing/2014/main" id="{CCC6C260-7B54-4ED2-ABF7-08E0040CBFAF}"/>
              </a:ext>
            </a:extLst>
          </p:cNvPr>
          <p:cNvSpPr/>
          <p:nvPr userDrawn="1"/>
        </p:nvSpPr>
        <p:spPr>
          <a:xfrm>
            <a:off x="4645152" y="-500"/>
            <a:ext cx="5995852" cy="6885414"/>
          </a:xfrm>
          <a:prstGeom prst="rect">
            <a:avLst/>
          </a:prstGeom>
          <a:gradFill flip="none" rotWithShape="1">
            <a:gsLst>
              <a:gs pos="0">
                <a:schemeClr val="tx2"/>
              </a:gs>
              <a:gs pos="100000">
                <a:schemeClr val="tx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FCC41E3-381B-2E4E-9683-9C32D69C35AB}"/>
              </a:ext>
            </a:extLst>
          </p:cNvPr>
          <p:cNvSpPr>
            <a:spLocks noGrp="1"/>
          </p:cNvSpPr>
          <p:nvPr>
            <p:ph type="subTitle" idx="1"/>
          </p:nvPr>
        </p:nvSpPr>
        <p:spPr>
          <a:xfrm>
            <a:off x="438150" y="5725555"/>
            <a:ext cx="7007678" cy="589642"/>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8" name="Title 7">
            <a:extLst>
              <a:ext uri="{FF2B5EF4-FFF2-40B4-BE49-F238E27FC236}">
                <a16:creationId xmlns:a16="http://schemas.microsoft.com/office/drawing/2014/main" id="{2C11AF60-8228-3E4E-A89B-E05F641C1D15}"/>
              </a:ext>
            </a:extLst>
          </p:cNvPr>
          <p:cNvSpPr>
            <a:spLocks noGrp="1"/>
          </p:cNvSpPr>
          <p:nvPr>
            <p:ph type="title"/>
          </p:nvPr>
        </p:nvSpPr>
        <p:spPr>
          <a:xfrm>
            <a:off x="438149" y="4980606"/>
            <a:ext cx="7007679" cy="726730"/>
          </a:xfrm>
        </p:spPr>
        <p:txBody>
          <a:bodyPr anchor="t"/>
          <a:lstStyle>
            <a:lvl1pPr>
              <a:defRPr sz="2800">
                <a:solidFill>
                  <a:schemeClr val="bg1"/>
                </a:solidFill>
              </a:defRPr>
            </a:lvl1pPr>
          </a:lstStyle>
          <a:p>
            <a:r>
              <a:rPr lang="en-GB"/>
              <a:t>Click to edit Master title style</a:t>
            </a:r>
            <a:endParaRPr lang="en-US"/>
          </a:p>
        </p:txBody>
      </p:sp>
      <p:pic>
        <p:nvPicPr>
          <p:cNvPr id="7" name="Picture 12">
            <a:extLst>
              <a:ext uri="{FF2B5EF4-FFF2-40B4-BE49-F238E27FC236}">
                <a16:creationId xmlns:a16="http://schemas.microsoft.com/office/drawing/2014/main" id="{2C8A3BDF-44C5-3043-A75D-C1698767334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8149" y="842246"/>
            <a:ext cx="5070490" cy="1647807"/>
          </a:xfrm>
          <a:prstGeom prst="rect">
            <a:avLst/>
          </a:prstGeom>
        </p:spPr>
      </p:pic>
    </p:spTree>
    <p:extLst>
      <p:ext uri="{BB962C8B-B14F-4D97-AF65-F5344CB8AC3E}">
        <p14:creationId xmlns:p14="http://schemas.microsoft.com/office/powerpoint/2010/main" val="1550052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Defeaul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21CDE17-1ACE-472D-93B3-AD2873E57399}"/>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7200"/>
                    </a14:imgEffect>
                    <a14:imgEffect>
                      <a14:brightnessContrast contrast="-40000"/>
                    </a14:imgEffect>
                  </a14:imgLayer>
                </a14:imgProps>
              </a:ext>
              <a:ext uri="{28A0092B-C50C-407E-A947-70E740481C1C}">
                <a14:useLocalDpi xmlns:a14="http://schemas.microsoft.com/office/drawing/2010/main"/>
              </a:ext>
            </a:extLst>
          </a:blip>
          <a:srcRect l="49058" t="30328" r="1" b="18383"/>
          <a:stretch/>
        </p:blipFill>
        <p:spPr>
          <a:xfrm>
            <a:off x="4754880" y="-2"/>
            <a:ext cx="7502568" cy="6876195"/>
          </a:xfrm>
          <a:prstGeom prst="rect">
            <a:avLst/>
          </a:prstGeom>
        </p:spPr>
      </p:pic>
      <p:sp>
        <p:nvSpPr>
          <p:cNvPr id="14" name="Rectangle 13">
            <a:extLst>
              <a:ext uri="{FF2B5EF4-FFF2-40B4-BE49-F238E27FC236}">
                <a16:creationId xmlns:a16="http://schemas.microsoft.com/office/drawing/2014/main" id="{CCC6C260-7B54-4ED2-ABF7-08E0040CBFAF}"/>
              </a:ext>
            </a:extLst>
          </p:cNvPr>
          <p:cNvSpPr/>
          <p:nvPr userDrawn="1"/>
        </p:nvSpPr>
        <p:spPr>
          <a:xfrm>
            <a:off x="4645152" y="-500"/>
            <a:ext cx="5995852" cy="6885414"/>
          </a:xfrm>
          <a:prstGeom prst="rect">
            <a:avLst/>
          </a:prstGeom>
          <a:gradFill flip="none" rotWithShape="1">
            <a:gsLst>
              <a:gs pos="0">
                <a:schemeClr val="tx2"/>
              </a:gs>
              <a:gs pos="100000">
                <a:schemeClr val="tx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FCC41E3-381B-2E4E-9683-9C32D69C35AB}"/>
              </a:ext>
            </a:extLst>
          </p:cNvPr>
          <p:cNvSpPr>
            <a:spLocks noGrp="1"/>
          </p:cNvSpPr>
          <p:nvPr>
            <p:ph type="subTitle" idx="1"/>
          </p:nvPr>
        </p:nvSpPr>
        <p:spPr>
          <a:xfrm>
            <a:off x="438150" y="5725555"/>
            <a:ext cx="7007678" cy="589642"/>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8" name="Title 7">
            <a:extLst>
              <a:ext uri="{FF2B5EF4-FFF2-40B4-BE49-F238E27FC236}">
                <a16:creationId xmlns:a16="http://schemas.microsoft.com/office/drawing/2014/main" id="{2C11AF60-8228-3E4E-A89B-E05F641C1D15}"/>
              </a:ext>
            </a:extLst>
          </p:cNvPr>
          <p:cNvSpPr>
            <a:spLocks noGrp="1"/>
          </p:cNvSpPr>
          <p:nvPr>
            <p:ph type="title"/>
          </p:nvPr>
        </p:nvSpPr>
        <p:spPr>
          <a:xfrm>
            <a:off x="438149" y="4980606"/>
            <a:ext cx="7007679" cy="726730"/>
          </a:xfrm>
        </p:spPr>
        <p:txBody>
          <a:bodyPr anchor="t"/>
          <a:lstStyle>
            <a:lvl1pPr>
              <a:defRPr sz="2800">
                <a:solidFill>
                  <a:schemeClr val="bg1"/>
                </a:solidFill>
              </a:defRPr>
            </a:lvl1pPr>
          </a:lstStyle>
          <a:p>
            <a:r>
              <a:rPr lang="en-GB"/>
              <a:t>Click to edit Master title style</a:t>
            </a:r>
            <a:endParaRPr lang="en-US"/>
          </a:p>
        </p:txBody>
      </p:sp>
      <p:pic>
        <p:nvPicPr>
          <p:cNvPr id="7" name="Picture 12">
            <a:extLst>
              <a:ext uri="{FF2B5EF4-FFF2-40B4-BE49-F238E27FC236}">
                <a16:creationId xmlns:a16="http://schemas.microsoft.com/office/drawing/2014/main" id="{2C8A3BDF-44C5-3043-A75D-C1698767334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38149" y="842246"/>
            <a:ext cx="5070490" cy="1647807"/>
          </a:xfrm>
          <a:prstGeom prst="rect">
            <a:avLst/>
          </a:prstGeom>
        </p:spPr>
      </p:pic>
    </p:spTree>
    <p:extLst>
      <p:ext uri="{BB962C8B-B14F-4D97-AF65-F5344CB8AC3E}">
        <p14:creationId xmlns:p14="http://schemas.microsoft.com/office/powerpoint/2010/main" val="4869449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Option 2">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58D346F-BBC9-994C-92C0-B19D4521E7B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48198" y="-9195"/>
            <a:ext cx="7543801" cy="6867195"/>
          </a:xfrm>
          <a:prstGeom prst="rect">
            <a:avLst/>
          </a:prstGeom>
        </p:spPr>
      </p:pic>
      <p:sp>
        <p:nvSpPr>
          <p:cNvPr id="12" name="Rectangle 11">
            <a:extLst>
              <a:ext uri="{FF2B5EF4-FFF2-40B4-BE49-F238E27FC236}">
                <a16:creationId xmlns:a16="http://schemas.microsoft.com/office/drawing/2014/main" id="{39FF36F6-BFDC-1346-BE36-4B423842366E}"/>
              </a:ext>
            </a:extLst>
          </p:cNvPr>
          <p:cNvSpPr/>
          <p:nvPr userDrawn="1"/>
        </p:nvSpPr>
        <p:spPr>
          <a:xfrm>
            <a:off x="4648198" y="0"/>
            <a:ext cx="6702289" cy="6885414"/>
          </a:xfrm>
          <a:prstGeom prst="rect">
            <a:avLst/>
          </a:prstGeom>
          <a:gradFill flip="none" rotWithShape="1">
            <a:gsLst>
              <a:gs pos="0">
                <a:schemeClr val="tx2"/>
              </a:gs>
              <a:gs pos="100000">
                <a:schemeClr val="tx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7FCC41E3-381B-2E4E-9683-9C32D69C35AB}"/>
              </a:ext>
            </a:extLst>
          </p:cNvPr>
          <p:cNvSpPr>
            <a:spLocks noGrp="1"/>
          </p:cNvSpPr>
          <p:nvPr>
            <p:ph type="subTitle" idx="1"/>
          </p:nvPr>
        </p:nvSpPr>
        <p:spPr>
          <a:xfrm>
            <a:off x="438150" y="5725555"/>
            <a:ext cx="7007678" cy="589642"/>
          </a:xfrm>
          <a:prstGeom prst="rect">
            <a:avLst/>
          </a:prstGeo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8" name="Title 7">
            <a:extLst>
              <a:ext uri="{FF2B5EF4-FFF2-40B4-BE49-F238E27FC236}">
                <a16:creationId xmlns:a16="http://schemas.microsoft.com/office/drawing/2014/main" id="{2C11AF60-8228-3E4E-A89B-E05F641C1D15}"/>
              </a:ext>
            </a:extLst>
          </p:cNvPr>
          <p:cNvSpPr>
            <a:spLocks noGrp="1"/>
          </p:cNvSpPr>
          <p:nvPr>
            <p:ph type="title"/>
          </p:nvPr>
        </p:nvSpPr>
        <p:spPr>
          <a:xfrm>
            <a:off x="438149" y="4980606"/>
            <a:ext cx="7007679" cy="726730"/>
          </a:xfrm>
        </p:spPr>
        <p:txBody>
          <a:bodyPr anchor="t"/>
          <a:lstStyle>
            <a:lvl1pPr>
              <a:defRPr sz="2800">
                <a:solidFill>
                  <a:schemeClr val="bg1"/>
                </a:solidFill>
              </a:defRPr>
            </a:lvl1pPr>
          </a:lstStyle>
          <a:p>
            <a:r>
              <a:rPr lang="en-GB"/>
              <a:t>Click to edit Master title style</a:t>
            </a:r>
            <a:endParaRPr lang="en-US"/>
          </a:p>
        </p:txBody>
      </p:sp>
      <p:pic>
        <p:nvPicPr>
          <p:cNvPr id="7" name="Picture 12">
            <a:extLst>
              <a:ext uri="{FF2B5EF4-FFF2-40B4-BE49-F238E27FC236}">
                <a16:creationId xmlns:a16="http://schemas.microsoft.com/office/drawing/2014/main" id="{4DB92D5C-F5D7-5847-9A60-2FEE49C49E4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38149" y="837898"/>
            <a:ext cx="5070490" cy="1647807"/>
          </a:xfrm>
          <a:prstGeom prst="rect">
            <a:avLst/>
          </a:prstGeom>
        </p:spPr>
      </p:pic>
    </p:spTree>
    <p:extLst>
      <p:ext uri="{BB962C8B-B14F-4D97-AF65-F5344CB8AC3E}">
        <p14:creationId xmlns:p14="http://schemas.microsoft.com/office/powerpoint/2010/main" val="11137463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1" y="2125983"/>
            <a:ext cx="10363200" cy="289631"/>
          </a:xfrm>
          <a:prstGeom prst="rect">
            <a:avLst/>
          </a:prstGeom>
        </p:spPr>
        <p:txBody>
          <a:bodyPr wrap="square" lIns="0" tIns="0" rIns="0" bIns="0">
            <a:spAutoFit/>
          </a:bodyPr>
          <a:lstStyle>
            <a:lvl1pPr>
              <a:defRPr sz="1882" b="1" i="0">
                <a:solidFill>
                  <a:srgbClr val="3B485D"/>
                </a:solidFill>
                <a:latin typeface="Calibri"/>
                <a:cs typeface="Calibri"/>
              </a:defRPr>
            </a:lvl1pPr>
          </a:lstStyle>
          <a:p>
            <a:endParaRPr/>
          </a:p>
        </p:txBody>
      </p:sp>
      <p:sp>
        <p:nvSpPr>
          <p:cNvPr id="3" name="Holder 3"/>
          <p:cNvSpPr>
            <a:spLocks noGrp="1"/>
          </p:cNvSpPr>
          <p:nvPr>
            <p:ph type="subTitle" idx="4"/>
          </p:nvPr>
        </p:nvSpPr>
        <p:spPr>
          <a:xfrm>
            <a:off x="1828801" y="3840482"/>
            <a:ext cx="8534401" cy="168508"/>
          </a:xfrm>
          <a:prstGeom prst="rect">
            <a:avLst/>
          </a:prstGeom>
        </p:spPr>
        <p:txBody>
          <a:bodyPr wrap="square" lIns="0" tIns="0" rIns="0" bIns="0">
            <a:spAutoFit/>
          </a:bodyPr>
          <a:lstStyle>
            <a:lvl1pPr>
              <a:defRPr sz="1095"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6" name="Holder 6"/>
          <p:cNvSpPr>
            <a:spLocks noGrp="1"/>
          </p:cNvSpPr>
          <p:nvPr>
            <p:ph type="sldNum" sz="quarter" idx="7"/>
          </p:nvPr>
        </p:nvSpPr>
        <p:spPr/>
        <p:txBody>
          <a:bodyPr lIns="0" tIns="0" rIns="0" bIns="0"/>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364005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8.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body" idx="1"/>
          </p:nvPr>
        </p:nvSpPr>
        <p:spPr>
          <a:xfrm>
            <a:off x="304800" y="904878"/>
            <a:ext cx="11582400" cy="5204492"/>
          </a:xfrm>
          <a:prstGeom prst="rect">
            <a:avLst/>
          </a:prstGeom>
          <a:noFill/>
          <a:ln>
            <a:noFill/>
          </a:ln>
        </p:spPr>
        <p:txBody>
          <a:bodyPr spcFirstLastPara="1" wrap="square" lIns="91425" tIns="45700" rIns="91425" bIns="45700" anchor="t" anchorCtr="0">
            <a:noAutofit/>
          </a:bodyPr>
          <a:lstStyle>
            <a:lvl1pPr marL="457200" marR="0" lvl="0" indent="-339725" algn="just" rtl="0">
              <a:lnSpc>
                <a:spcPct val="100000"/>
              </a:lnSpc>
              <a:spcBef>
                <a:spcPts val="300"/>
              </a:spcBef>
              <a:spcAft>
                <a:spcPts val="0"/>
              </a:spcAft>
              <a:buClr>
                <a:schemeClr val="accent1"/>
              </a:buClr>
              <a:buSzPts val="1750"/>
              <a:buFont typeface="Arial"/>
              <a:buChar char="■"/>
              <a:defRPr sz="1400" b="0" i="0" u="none" strike="noStrike" cap="none">
                <a:solidFill>
                  <a:schemeClr val="dk1"/>
                </a:solidFill>
                <a:latin typeface="Calibri"/>
                <a:ea typeface="Calibri"/>
                <a:cs typeface="Calibri"/>
                <a:sym typeface="Calibri"/>
              </a:defRPr>
            </a:lvl1pPr>
            <a:lvl2pPr marL="914400" marR="0" lvl="1" indent="-344169" algn="l" rtl="0">
              <a:lnSpc>
                <a:spcPct val="90000"/>
              </a:lnSpc>
              <a:spcBef>
                <a:spcPts val="500"/>
              </a:spcBef>
              <a:spcAft>
                <a:spcPts val="0"/>
              </a:spcAft>
              <a:buClr>
                <a:schemeClr val="accent1"/>
              </a:buClr>
              <a:buSzPts val="182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500"/>
              </a:spcBef>
              <a:spcAft>
                <a:spcPts val="0"/>
              </a:spcAft>
              <a:buClr>
                <a:schemeClr val="accent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44169" algn="l" rtl="0">
              <a:lnSpc>
                <a:spcPct val="90000"/>
              </a:lnSpc>
              <a:spcBef>
                <a:spcPts val="500"/>
              </a:spcBef>
              <a:spcAft>
                <a:spcPts val="0"/>
              </a:spcAft>
              <a:buClr>
                <a:schemeClr val="accent1"/>
              </a:buClr>
              <a:buSzPts val="1820"/>
              <a:buFont typeface="Noto Sans Symbols"/>
              <a:buChar char="▪"/>
              <a:defRPr sz="1400" b="0" i="0" u="none" strike="noStrike" cap="none">
                <a:solidFill>
                  <a:schemeClr val="dk1"/>
                </a:solidFill>
                <a:latin typeface="Calibri"/>
                <a:ea typeface="Calibri"/>
                <a:cs typeface="Calibri"/>
                <a:sym typeface="Calibri"/>
              </a:defRPr>
            </a:lvl4pPr>
            <a:lvl5pPr marL="2286000" marR="0" lvl="4" indent="-344170" algn="l" rtl="0">
              <a:lnSpc>
                <a:spcPct val="90000"/>
              </a:lnSpc>
              <a:spcBef>
                <a:spcPts val="500"/>
              </a:spcBef>
              <a:spcAft>
                <a:spcPts val="0"/>
              </a:spcAft>
              <a:buClr>
                <a:schemeClr val="accent1"/>
              </a:buClr>
              <a:buSzPts val="182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 name="Google Shape;11;p21"/>
          <p:cNvPicPr preferRelativeResize="0"/>
          <p:nvPr/>
        </p:nvPicPr>
        <p:blipFill rotWithShape="1">
          <a:blip r:embed="rId8">
            <a:alphaModFix/>
          </a:blip>
          <a:srcRect/>
          <a:stretch/>
        </p:blipFill>
        <p:spPr>
          <a:xfrm>
            <a:off x="10614660" y="6541107"/>
            <a:ext cx="1158240" cy="263269"/>
          </a:xfrm>
          <a:prstGeom prst="rect">
            <a:avLst/>
          </a:prstGeom>
          <a:noFill/>
          <a:ln>
            <a:noFill/>
          </a:ln>
        </p:spPr>
      </p:pic>
      <p:sp>
        <p:nvSpPr>
          <p:cNvPr id="12" name="Google Shape;12;p21"/>
          <p:cNvSpPr txBox="1"/>
          <p:nvPr/>
        </p:nvSpPr>
        <p:spPr>
          <a:xfrm>
            <a:off x="5521265" y="6483315"/>
            <a:ext cx="1148487" cy="27699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Confidential</a:t>
            </a:r>
            <a:endParaRPr sz="1400" b="0" i="0" u="none" strike="noStrike" cap="none" dirty="0">
              <a:solidFill>
                <a:srgbClr val="000000"/>
              </a:solidFill>
              <a:latin typeface="Arial"/>
              <a:ea typeface="Arial"/>
              <a:cs typeface="Arial"/>
              <a:sym typeface="Arial"/>
            </a:endParaRPr>
          </a:p>
        </p:txBody>
      </p:sp>
      <p:sp>
        <p:nvSpPr>
          <p:cNvPr id="13" name="Google Shape;13;p21"/>
          <p:cNvSpPr txBox="1"/>
          <p:nvPr/>
        </p:nvSpPr>
        <p:spPr>
          <a:xfrm>
            <a:off x="309309" y="6483315"/>
            <a:ext cx="2849035" cy="276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Page </a:t>
            </a: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
        <p:nvSpPr>
          <p:cNvPr id="14" name="Google Shape;14;p21"/>
          <p:cNvSpPr txBox="1">
            <a:spLocks noGrp="1"/>
          </p:cNvSpPr>
          <p:nvPr>
            <p:ph type="title"/>
          </p:nvPr>
        </p:nvSpPr>
        <p:spPr>
          <a:xfrm>
            <a:off x="309309" y="45253"/>
            <a:ext cx="11582400" cy="634923"/>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2"/>
              </a:buClr>
              <a:buSzPts val="22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5" name="Google Shape;15;p21"/>
          <p:cNvCxnSpPr/>
          <p:nvPr/>
        </p:nvCxnSpPr>
        <p:spPr>
          <a:xfrm>
            <a:off x="0" y="6461247"/>
            <a:ext cx="12192000" cy="0"/>
          </a:xfrm>
          <a:prstGeom prst="straightConnector1">
            <a:avLst/>
          </a:prstGeom>
          <a:noFill/>
          <a:ln w="38100" cap="flat" cmpd="sng">
            <a:solidFill>
              <a:schemeClr val="dk2"/>
            </a:solidFill>
            <a:prstDash val="solid"/>
            <a:round/>
            <a:headEnd type="none" w="sm" len="sm"/>
            <a:tailEnd type="none" w="sm" len="sm"/>
          </a:ln>
        </p:spPr>
      </p:cxnSp>
      <p:cxnSp>
        <p:nvCxnSpPr>
          <p:cNvPr id="16" name="Google Shape;16;p21"/>
          <p:cNvCxnSpPr/>
          <p:nvPr/>
        </p:nvCxnSpPr>
        <p:spPr>
          <a:xfrm>
            <a:off x="0" y="749609"/>
            <a:ext cx="12192000" cy="0"/>
          </a:xfrm>
          <a:prstGeom prst="straightConnector1">
            <a:avLst/>
          </a:prstGeom>
          <a:noFill/>
          <a:ln w="38100" cap="flat" cmpd="sng">
            <a:solidFill>
              <a:schemeClr val="dk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768">
          <p15:clr>
            <a:srgbClr val="F26B43"/>
          </p15:clr>
        </p15:guide>
        <p15:guide id="4" pos="192">
          <p15:clr>
            <a:srgbClr val="F26B43"/>
          </p15:clr>
        </p15:guide>
        <p15:guide id="5" pos="7488">
          <p15:clr>
            <a:srgbClr val="F26B43"/>
          </p15:clr>
        </p15:guide>
        <p15:guide id="6" pos="3912">
          <p15:clr>
            <a:srgbClr val="F26B43"/>
          </p15:clr>
        </p15:guide>
        <p15:guide id="7" orient="horz" pos="2232">
          <p15:clr>
            <a:srgbClr val="F26B43"/>
          </p15:clr>
        </p15:guide>
        <p15:guide id="8" orient="horz" pos="2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6CE94A-5B57-DF4E-BD4F-A4F0C04CD756}"/>
              </a:ext>
            </a:extLst>
          </p:cNvPr>
          <p:cNvSpPr/>
          <p:nvPr userDrawn="1"/>
        </p:nvSpPr>
        <p:spPr>
          <a:xfrm>
            <a:off x="0" y="6342061"/>
            <a:ext cx="12192000" cy="5391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30D2C95-D219-7B40-82FD-00575AB0D59F}"/>
              </a:ext>
            </a:extLst>
          </p:cNvPr>
          <p:cNvSpPr/>
          <p:nvPr userDrawn="1"/>
        </p:nvSpPr>
        <p:spPr>
          <a:xfrm>
            <a:off x="0" y="0"/>
            <a:ext cx="12192000" cy="11158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1">
            <a:extLst>
              <a:ext uri="{FF2B5EF4-FFF2-40B4-BE49-F238E27FC236}">
                <a16:creationId xmlns:a16="http://schemas.microsoft.com/office/drawing/2014/main" id="{B52EB25D-0D53-7249-89D0-8713E82718C0}"/>
              </a:ext>
            </a:extLst>
          </p:cNvPr>
          <p:cNvSpPr>
            <a:spLocks noGrp="1"/>
          </p:cNvSpPr>
          <p:nvPr>
            <p:ph type="ftr" sz="quarter" idx="3"/>
          </p:nvPr>
        </p:nvSpPr>
        <p:spPr>
          <a:xfrm>
            <a:off x="4038600" y="6439251"/>
            <a:ext cx="4114800" cy="365125"/>
          </a:xfrm>
          <a:prstGeom prst="rect">
            <a:avLst/>
          </a:prstGeom>
        </p:spPr>
        <p:txBody>
          <a:bodyPr vert="horz" lIns="91440" tIns="45720" rIns="91440" bIns="45720" rtlCol="0" anchor="ctr"/>
          <a:lstStyle>
            <a:lvl1pPr algn="ctr">
              <a:defRPr sz="1200">
                <a:solidFill>
                  <a:schemeClr val="bg1"/>
                </a:solidFill>
                <a:latin typeface="+mn-lt"/>
              </a:defRPr>
            </a:lvl1pPr>
          </a:lstStyle>
          <a:p>
            <a:r>
              <a:rPr lang="en-US" dirty="0"/>
              <a:t>Confidential</a:t>
            </a:r>
          </a:p>
        </p:txBody>
      </p:sp>
      <p:sp>
        <p:nvSpPr>
          <p:cNvPr id="7" name="Title Placeholder 1">
            <a:extLst>
              <a:ext uri="{FF2B5EF4-FFF2-40B4-BE49-F238E27FC236}">
                <a16:creationId xmlns:a16="http://schemas.microsoft.com/office/drawing/2014/main" id="{9028E5BA-517F-8E45-9AA5-4FA4207F06FE}"/>
              </a:ext>
            </a:extLst>
          </p:cNvPr>
          <p:cNvSpPr>
            <a:spLocks noGrp="1"/>
          </p:cNvSpPr>
          <p:nvPr>
            <p:ph type="title"/>
          </p:nvPr>
        </p:nvSpPr>
        <p:spPr>
          <a:xfrm>
            <a:off x="325821" y="365125"/>
            <a:ext cx="9546599" cy="433661"/>
          </a:xfrm>
          <a:prstGeom prst="rect">
            <a:avLst/>
          </a:prstGeom>
        </p:spPr>
        <p:txBody>
          <a:bodyPr vert="horz" lIns="91440" tIns="45720" rIns="91440" bIns="45720" rtlCol="0" anchor="ctr">
            <a:noAutofit/>
          </a:bodyPr>
          <a:lstStyle/>
          <a:p>
            <a:r>
              <a:rPr lang="en-GB"/>
              <a:t>Click To Edit Master Title Style</a:t>
            </a:r>
            <a:endParaRPr lang="en-US"/>
          </a:p>
        </p:txBody>
      </p:sp>
      <p:sp>
        <p:nvSpPr>
          <p:cNvPr id="8" name="Text Placeholder 2">
            <a:extLst>
              <a:ext uri="{FF2B5EF4-FFF2-40B4-BE49-F238E27FC236}">
                <a16:creationId xmlns:a16="http://schemas.microsoft.com/office/drawing/2014/main" id="{11A8940C-8682-C34A-8FE5-E704C7DEC3F0}"/>
              </a:ext>
            </a:extLst>
          </p:cNvPr>
          <p:cNvSpPr>
            <a:spLocks noGrp="1"/>
          </p:cNvSpPr>
          <p:nvPr>
            <p:ph type="body" idx="1"/>
          </p:nvPr>
        </p:nvSpPr>
        <p:spPr>
          <a:xfrm>
            <a:off x="325821" y="1825625"/>
            <a:ext cx="11529848"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52058931"/>
      </p:ext>
    </p:extLst>
  </p:cSld>
  <p:clrMap bg1="lt1" tx1="dk1" bg2="lt2" tx2="dk2" accent1="accent1" accent2="accent2" accent3="accent3" accent4="accent4" accent5="accent5" accent6="accent6" hlink="hlink" folHlink="folHlink"/>
  <p:sldLayoutIdLst>
    <p:sldLayoutId id="2147483659" r:id="rId1"/>
    <p:sldLayoutId id="2147483660" r:id="rId2"/>
  </p:sldLayoutIdLst>
  <p:hf hdr="0" dt="0"/>
  <p:txStyles>
    <p:titleStyle>
      <a:lvl1pPr algn="l" defTabSz="914400" rtl="0" eaLnBrk="1" latinLnBrk="0" hangingPunct="1">
        <a:lnSpc>
          <a:spcPct val="90000"/>
        </a:lnSpc>
        <a:spcBef>
          <a:spcPct val="0"/>
        </a:spcBef>
        <a:buNone/>
        <a:defRPr sz="3400" b="1" i="0"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Clr>
          <a:schemeClr val="accent1"/>
        </a:buClr>
        <a:buSzPct val="130000"/>
        <a:buFont typeface="Arial" panose="020B0604020202020204" pitchFamily="34" charset="0"/>
        <a:buNone/>
        <a:defRPr sz="20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chemeClr val="accent1"/>
        </a:buClr>
        <a:buSzPct val="130000"/>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chemeClr val="accent1"/>
        </a:buClr>
        <a:buSzPct val="130000"/>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chemeClr val="accent1"/>
        </a:buClr>
        <a:buSzPct val="130000"/>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chemeClr val="accent1"/>
        </a:buClr>
        <a:buSzPct val="130000"/>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0610852" y="6543674"/>
            <a:ext cx="1162051" cy="257174"/>
          </a:xfrm>
          <a:prstGeom prst="rect">
            <a:avLst/>
          </a:prstGeom>
        </p:spPr>
      </p:pic>
      <p:sp>
        <p:nvSpPr>
          <p:cNvPr id="17" name="bg object 17"/>
          <p:cNvSpPr/>
          <p:nvPr/>
        </p:nvSpPr>
        <p:spPr>
          <a:xfrm>
            <a:off x="1" y="6457950"/>
            <a:ext cx="12192000"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endParaRPr sz="1239" dirty="0"/>
          </a:p>
        </p:txBody>
      </p:sp>
      <p:sp>
        <p:nvSpPr>
          <p:cNvPr id="18" name="bg object 18"/>
          <p:cNvSpPr/>
          <p:nvPr/>
        </p:nvSpPr>
        <p:spPr>
          <a:xfrm>
            <a:off x="1" y="752475"/>
            <a:ext cx="12192000"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endParaRPr sz="1239" dirty="0"/>
          </a:p>
        </p:txBody>
      </p:sp>
      <p:sp>
        <p:nvSpPr>
          <p:cNvPr id="2" name="Holder 2"/>
          <p:cNvSpPr>
            <a:spLocks noGrp="1"/>
          </p:cNvSpPr>
          <p:nvPr>
            <p:ph type="title"/>
          </p:nvPr>
        </p:nvSpPr>
        <p:spPr>
          <a:xfrm>
            <a:off x="223205" y="45721"/>
            <a:ext cx="10995026" cy="330860"/>
          </a:xfrm>
          <a:prstGeom prst="rect">
            <a:avLst/>
          </a:prstGeom>
        </p:spPr>
        <p:txBody>
          <a:bodyPr wrap="square" lIns="0" tIns="0" rIns="0" bIns="0">
            <a:spAutoFit/>
          </a:bodyPr>
          <a:lstStyle>
            <a:lvl1pPr>
              <a:defRPr sz="2150" b="1" i="0">
                <a:solidFill>
                  <a:srgbClr val="3B485D"/>
                </a:solidFill>
                <a:latin typeface="Calibri"/>
                <a:cs typeface="Calibri"/>
              </a:defRPr>
            </a:lvl1pPr>
          </a:lstStyle>
          <a:p>
            <a:endParaRPr/>
          </a:p>
        </p:txBody>
      </p:sp>
      <p:sp>
        <p:nvSpPr>
          <p:cNvPr id="3" name="Holder 3"/>
          <p:cNvSpPr>
            <a:spLocks noGrp="1"/>
          </p:cNvSpPr>
          <p:nvPr>
            <p:ph type="body" idx="1"/>
          </p:nvPr>
        </p:nvSpPr>
        <p:spPr>
          <a:xfrm>
            <a:off x="187009" y="2341181"/>
            <a:ext cx="10847070" cy="192360"/>
          </a:xfrm>
          <a:prstGeom prst="rect">
            <a:avLst/>
          </a:prstGeom>
        </p:spPr>
        <p:txBody>
          <a:bodyPr wrap="square" lIns="0" tIns="0" rIns="0" bIns="0">
            <a:spAutoFit/>
          </a:bodyPr>
          <a:lstStyle>
            <a:lvl1pPr>
              <a:defRPr sz="125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5709284" y="6555186"/>
            <a:ext cx="776604" cy="141385"/>
          </a:xfrm>
          <a:prstGeom prst="rect">
            <a:avLst/>
          </a:prstGeom>
        </p:spPr>
        <p:txBody>
          <a:bodyPr wrap="square" lIns="0" tIns="0" rIns="0" bIns="0">
            <a:spAutoFit/>
          </a:bodyPr>
          <a:lstStyle>
            <a:lvl1pPr>
              <a:defRPr sz="1051" b="0" i="0">
                <a:solidFill>
                  <a:schemeClr val="tx1"/>
                </a:solidFill>
                <a:latin typeface="Calibri"/>
                <a:cs typeface="Calibri"/>
              </a:defRPr>
            </a:lvl1pPr>
          </a:lstStyle>
          <a:p>
            <a:pPr marL="11119">
              <a:lnSpc>
                <a:spcPts val="1085"/>
              </a:lnSpc>
            </a:pPr>
            <a:r>
              <a:rPr lang="en-IN" spc="-8" dirty="0"/>
              <a:t>Confidential</a:t>
            </a:r>
          </a:p>
        </p:txBody>
      </p:sp>
      <p:sp>
        <p:nvSpPr>
          <p:cNvPr id="5" name="Holder 5"/>
          <p:cNvSpPr>
            <a:spLocks noGrp="1"/>
          </p:cNvSpPr>
          <p:nvPr>
            <p:ph type="dt" sz="half" idx="6"/>
          </p:nvPr>
        </p:nvSpPr>
        <p:spPr>
          <a:xfrm>
            <a:off x="609602" y="6377941"/>
            <a:ext cx="280416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4/16/2024</a:t>
            </a:fld>
            <a:endParaRPr lang="en-US" dirty="0"/>
          </a:p>
        </p:txBody>
      </p:sp>
      <p:sp>
        <p:nvSpPr>
          <p:cNvPr id="6" name="Holder 6"/>
          <p:cNvSpPr>
            <a:spLocks noGrp="1"/>
          </p:cNvSpPr>
          <p:nvPr>
            <p:ph type="sldNum" sz="quarter" idx="7"/>
          </p:nvPr>
        </p:nvSpPr>
        <p:spPr>
          <a:xfrm>
            <a:off x="388304" y="6555186"/>
            <a:ext cx="549909" cy="141385"/>
          </a:xfrm>
          <a:prstGeom prst="rect">
            <a:avLst/>
          </a:prstGeom>
        </p:spPr>
        <p:txBody>
          <a:bodyPr wrap="square" lIns="0" tIns="0" rIns="0" bIns="0">
            <a:spAutoFit/>
          </a:bodyPr>
          <a:lstStyle>
            <a:lvl1pPr>
              <a:defRPr sz="1051" b="0" i="0">
                <a:solidFill>
                  <a:schemeClr val="tx1"/>
                </a:solidFill>
                <a:latin typeface="Calibri"/>
                <a:cs typeface="Calibri"/>
              </a:defRPr>
            </a:lvl1pPr>
          </a:lstStyle>
          <a:p>
            <a:pPr marL="11119">
              <a:lnSpc>
                <a:spcPts val="1085"/>
              </a:lnSpc>
            </a:pPr>
            <a:r>
              <a:rPr lang="en-IN" dirty="0"/>
              <a:t>Page</a:t>
            </a:r>
            <a:r>
              <a:rPr lang="en-IN" spc="-14" dirty="0"/>
              <a:t> </a:t>
            </a:r>
            <a:fld id="{81D60167-4931-47E6-BA6A-407CBD079E47}" type="slidenum">
              <a:rPr spc="-22" smtClean="0"/>
              <a:pPr marL="11119">
                <a:lnSpc>
                  <a:spcPts val="1085"/>
                </a:lnSpc>
              </a:pPr>
              <a:t>‹#›</a:t>
            </a:fld>
            <a:endParaRPr spc="-22" dirty="0"/>
          </a:p>
        </p:txBody>
      </p:sp>
    </p:spTree>
    <p:extLst>
      <p:ext uri="{BB962C8B-B14F-4D97-AF65-F5344CB8AC3E}">
        <p14:creationId xmlns:p14="http://schemas.microsoft.com/office/powerpoint/2010/main" val="252711521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400273">
        <a:defRPr>
          <a:latin typeface="+mn-lt"/>
          <a:ea typeface="+mn-ea"/>
          <a:cs typeface="+mn-cs"/>
        </a:defRPr>
      </a:lvl2pPr>
      <a:lvl3pPr marL="800546">
        <a:defRPr>
          <a:latin typeface="+mn-lt"/>
          <a:ea typeface="+mn-ea"/>
          <a:cs typeface="+mn-cs"/>
        </a:defRPr>
      </a:lvl3pPr>
      <a:lvl4pPr marL="1200819">
        <a:defRPr>
          <a:latin typeface="+mn-lt"/>
          <a:ea typeface="+mn-ea"/>
          <a:cs typeface="+mn-cs"/>
        </a:defRPr>
      </a:lvl4pPr>
      <a:lvl5pPr marL="1601092">
        <a:defRPr>
          <a:latin typeface="+mn-lt"/>
          <a:ea typeface="+mn-ea"/>
          <a:cs typeface="+mn-cs"/>
        </a:defRPr>
      </a:lvl5pPr>
      <a:lvl6pPr marL="2001365">
        <a:defRPr>
          <a:latin typeface="+mn-lt"/>
          <a:ea typeface="+mn-ea"/>
          <a:cs typeface="+mn-cs"/>
        </a:defRPr>
      </a:lvl6pPr>
      <a:lvl7pPr marL="2401638">
        <a:defRPr>
          <a:latin typeface="+mn-lt"/>
          <a:ea typeface="+mn-ea"/>
          <a:cs typeface="+mn-cs"/>
        </a:defRPr>
      </a:lvl7pPr>
      <a:lvl8pPr marL="2801911">
        <a:defRPr>
          <a:latin typeface="+mn-lt"/>
          <a:ea typeface="+mn-ea"/>
          <a:cs typeface="+mn-cs"/>
        </a:defRPr>
      </a:lvl8pPr>
      <a:lvl9pPr marL="3202184">
        <a:defRPr>
          <a:latin typeface="+mn-lt"/>
          <a:ea typeface="+mn-ea"/>
          <a:cs typeface="+mn-cs"/>
        </a:defRPr>
      </a:lvl9pPr>
    </p:bodyStyle>
    <p:otherStyle>
      <a:lvl1pPr marL="0">
        <a:defRPr>
          <a:latin typeface="+mn-lt"/>
          <a:ea typeface="+mn-ea"/>
          <a:cs typeface="+mn-cs"/>
        </a:defRPr>
      </a:lvl1pPr>
      <a:lvl2pPr marL="400273">
        <a:defRPr>
          <a:latin typeface="+mn-lt"/>
          <a:ea typeface="+mn-ea"/>
          <a:cs typeface="+mn-cs"/>
        </a:defRPr>
      </a:lvl2pPr>
      <a:lvl3pPr marL="800546">
        <a:defRPr>
          <a:latin typeface="+mn-lt"/>
          <a:ea typeface="+mn-ea"/>
          <a:cs typeface="+mn-cs"/>
        </a:defRPr>
      </a:lvl3pPr>
      <a:lvl4pPr marL="1200819">
        <a:defRPr>
          <a:latin typeface="+mn-lt"/>
          <a:ea typeface="+mn-ea"/>
          <a:cs typeface="+mn-cs"/>
        </a:defRPr>
      </a:lvl4pPr>
      <a:lvl5pPr marL="1601092">
        <a:defRPr>
          <a:latin typeface="+mn-lt"/>
          <a:ea typeface="+mn-ea"/>
          <a:cs typeface="+mn-cs"/>
        </a:defRPr>
      </a:lvl5pPr>
      <a:lvl6pPr marL="2001365">
        <a:defRPr>
          <a:latin typeface="+mn-lt"/>
          <a:ea typeface="+mn-ea"/>
          <a:cs typeface="+mn-cs"/>
        </a:defRPr>
      </a:lvl6pPr>
      <a:lvl7pPr marL="2401638">
        <a:defRPr>
          <a:latin typeface="+mn-lt"/>
          <a:ea typeface="+mn-ea"/>
          <a:cs typeface="+mn-cs"/>
        </a:defRPr>
      </a:lvl7pPr>
      <a:lvl8pPr marL="2801911">
        <a:defRPr>
          <a:latin typeface="+mn-lt"/>
          <a:ea typeface="+mn-ea"/>
          <a:cs typeface="+mn-cs"/>
        </a:defRPr>
      </a:lvl8pPr>
      <a:lvl9pPr marL="320218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7"/>
          <p:cNvSpPr/>
          <p:nvPr/>
        </p:nvSpPr>
        <p:spPr>
          <a:xfrm>
            <a:off x="0" y="6342061"/>
            <a:ext cx="12192000" cy="539186"/>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1" name="Google Shape;11;p7"/>
          <p:cNvSpPr/>
          <p:nvPr/>
        </p:nvSpPr>
        <p:spPr>
          <a:xfrm>
            <a:off x="0" y="0"/>
            <a:ext cx="12192000" cy="111587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Calibri"/>
              <a:ea typeface="Calibri"/>
              <a:cs typeface="Calibri"/>
              <a:sym typeface="Calibri"/>
            </a:endParaRPr>
          </a:p>
        </p:txBody>
      </p:sp>
      <p:sp>
        <p:nvSpPr>
          <p:cNvPr id="12" name="Google Shape;12;p7"/>
          <p:cNvSpPr txBox="1">
            <a:spLocks noGrp="1"/>
          </p:cNvSpPr>
          <p:nvPr>
            <p:ph type="ftr" idx="11"/>
          </p:nvPr>
        </p:nvSpPr>
        <p:spPr>
          <a:xfrm>
            <a:off x="4038600" y="6439251"/>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3" name="Google Shape;13;p7"/>
          <p:cNvSpPr txBox="1">
            <a:spLocks noGrp="1"/>
          </p:cNvSpPr>
          <p:nvPr>
            <p:ph type="title"/>
          </p:nvPr>
        </p:nvSpPr>
        <p:spPr>
          <a:xfrm>
            <a:off x="325821" y="365125"/>
            <a:ext cx="9546599" cy="433661"/>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400"/>
              <a:buFont typeface="Calibri"/>
              <a:buNone/>
              <a:defRPr sz="3400" b="1"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4" name="Google Shape;14;p7"/>
          <p:cNvSpPr txBox="1">
            <a:spLocks noGrp="1"/>
          </p:cNvSpPr>
          <p:nvPr>
            <p:ph type="body" idx="1"/>
          </p:nvPr>
        </p:nvSpPr>
        <p:spPr>
          <a:xfrm>
            <a:off x="325821" y="1825625"/>
            <a:ext cx="11529848" cy="4351338"/>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chemeClr val="accent1"/>
              </a:buClr>
              <a:buSzPts val="2600"/>
              <a:buFont typeface="Arial"/>
              <a:buNone/>
              <a:defRPr sz="20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accent1"/>
              </a:buClr>
              <a:buSzPts val="312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accent1"/>
              </a:buClr>
              <a:buSzPts val="26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accent1"/>
              </a:buClr>
              <a:buSzPts val="234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accent1"/>
              </a:buClr>
              <a:buSzPts val="234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6083332"/>
      </p:ext>
    </p:extLst>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image" Target="../media/image34.pn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3.png"/><Relationship Id="rId16"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2.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1.png"/><Relationship Id="rId9" Type="http://schemas.openxmlformats.org/officeDocument/2006/relationships/image" Target="../media/image38.sv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svg"/><Relationship Id="rId7" Type="http://schemas.microsoft.com/office/2007/relationships/hdphoto" Target="../media/hdphoto3.wdp"/><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1.svg"/><Relationship Id="rId5" Type="http://schemas.microsoft.com/office/2007/relationships/hdphoto" Target="../media/hdphoto2.wdp"/><Relationship Id="rId10" Type="http://schemas.openxmlformats.org/officeDocument/2006/relationships/image" Target="../media/image50.png"/><Relationship Id="rId4" Type="http://schemas.openxmlformats.org/officeDocument/2006/relationships/image" Target="../media/image47.png"/><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svg"/><Relationship Id="rId7" Type="http://schemas.openxmlformats.org/officeDocument/2006/relationships/diagramColors" Target="../diagrams/colors1.xm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186935B3-7A3B-46A1-A060-0EE18E85A7FB}"/>
              </a:ext>
            </a:extLst>
          </p:cNvPr>
          <p:cNvSpPr>
            <a:spLocks noGrp="1"/>
          </p:cNvSpPr>
          <p:nvPr>
            <p:ph type="subTitle" idx="1"/>
          </p:nvPr>
        </p:nvSpPr>
        <p:spPr/>
        <p:txBody>
          <a:bodyPr vert="horz" lIns="91440" tIns="45720" rIns="91440" bIns="45720" rtlCol="0" anchor="t">
            <a:normAutofit/>
          </a:bodyPr>
          <a:lstStyle/>
          <a:p>
            <a:r>
              <a:rPr lang="en-US" dirty="0"/>
              <a:t>Mar 2024</a:t>
            </a:r>
          </a:p>
        </p:txBody>
      </p:sp>
      <p:sp>
        <p:nvSpPr>
          <p:cNvPr id="4" name="Title 3">
            <a:extLst>
              <a:ext uri="{FF2B5EF4-FFF2-40B4-BE49-F238E27FC236}">
                <a16:creationId xmlns:a16="http://schemas.microsoft.com/office/drawing/2014/main" id="{C98C6E87-131F-46B9-B755-E6B604AEC24C}"/>
              </a:ext>
            </a:extLst>
          </p:cNvPr>
          <p:cNvSpPr>
            <a:spLocks noGrp="1"/>
          </p:cNvSpPr>
          <p:nvPr>
            <p:ph type="title"/>
          </p:nvPr>
        </p:nvSpPr>
        <p:spPr>
          <a:xfrm>
            <a:off x="438149" y="4531026"/>
            <a:ext cx="7007679" cy="726730"/>
          </a:xfrm>
        </p:spPr>
        <p:txBody>
          <a:bodyPr/>
          <a:lstStyle/>
          <a:p>
            <a:r>
              <a:rPr lang="en-US" dirty="0"/>
              <a:t>Quantum Basin Intelligence (QBI)</a:t>
            </a:r>
            <a:br>
              <a:rPr lang="en-US" dirty="0"/>
            </a:br>
            <a:r>
              <a:rPr lang="en-US" sz="2000" b="0" dirty="0"/>
              <a:t>Drill Out Model v0</a:t>
            </a:r>
            <a:endParaRPr lang="en-US" b="0" dirty="0"/>
          </a:p>
        </p:txBody>
      </p:sp>
    </p:spTree>
    <p:extLst>
      <p:ext uri="{BB962C8B-B14F-4D97-AF65-F5344CB8AC3E}">
        <p14:creationId xmlns:p14="http://schemas.microsoft.com/office/powerpoint/2010/main" val="186289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9">
            <a:extLst>
              <a:ext uri="{FF2B5EF4-FFF2-40B4-BE49-F238E27FC236}">
                <a16:creationId xmlns:a16="http://schemas.microsoft.com/office/drawing/2014/main" id="{BC096723-0564-ACD0-1302-9C08C5953BC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 - EDA</a:t>
            </a:r>
          </a:p>
        </p:txBody>
      </p:sp>
      <p:pic>
        <p:nvPicPr>
          <p:cNvPr id="4" name="Picture 3">
            <a:extLst>
              <a:ext uri="{FF2B5EF4-FFF2-40B4-BE49-F238E27FC236}">
                <a16:creationId xmlns:a16="http://schemas.microsoft.com/office/drawing/2014/main" id="{5FAB6F3B-4C56-5F45-0175-1B43992C39AF}"/>
              </a:ext>
            </a:extLst>
          </p:cNvPr>
          <p:cNvPicPr>
            <a:picLocks noChangeAspect="1"/>
          </p:cNvPicPr>
          <p:nvPr/>
        </p:nvPicPr>
        <p:blipFill>
          <a:blip r:embed="rId2"/>
          <a:stretch>
            <a:fillRect/>
          </a:stretch>
        </p:blipFill>
        <p:spPr>
          <a:xfrm>
            <a:off x="1717441" y="1883628"/>
            <a:ext cx="9889341" cy="3735516"/>
          </a:xfrm>
          <a:prstGeom prst="rect">
            <a:avLst/>
          </a:prstGeom>
          <a:ln>
            <a:solidFill>
              <a:schemeClr val="tx1"/>
            </a:solidFill>
          </a:ln>
        </p:spPr>
      </p:pic>
      <p:sp>
        <p:nvSpPr>
          <p:cNvPr id="2" name="TextBox 1">
            <a:extLst>
              <a:ext uri="{FF2B5EF4-FFF2-40B4-BE49-F238E27FC236}">
                <a16:creationId xmlns:a16="http://schemas.microsoft.com/office/drawing/2014/main" id="{637218EE-0EE7-48B6-ECEB-276A7B407CF3}"/>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latin typeface="Calibri" panose="020F0502020204030204" pitchFamily="34" charset="0"/>
                <a:cs typeface="Calibri" panose="020F0502020204030204" pitchFamily="34" charset="0"/>
              </a:rPr>
              <a:t>Spud to Rig Release Cycle Time</a:t>
            </a:r>
          </a:p>
        </p:txBody>
      </p:sp>
    </p:spTree>
    <p:extLst>
      <p:ext uri="{BB962C8B-B14F-4D97-AF65-F5344CB8AC3E}">
        <p14:creationId xmlns:p14="http://schemas.microsoft.com/office/powerpoint/2010/main" val="328725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9">
            <a:extLst>
              <a:ext uri="{FF2B5EF4-FFF2-40B4-BE49-F238E27FC236}">
                <a16:creationId xmlns:a16="http://schemas.microsoft.com/office/drawing/2014/main" id="{BC096723-0564-ACD0-1302-9C08C5953BC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 - EDA</a:t>
            </a:r>
          </a:p>
        </p:txBody>
      </p:sp>
      <p:pic>
        <p:nvPicPr>
          <p:cNvPr id="8" name="Picture 7">
            <a:extLst>
              <a:ext uri="{FF2B5EF4-FFF2-40B4-BE49-F238E27FC236}">
                <a16:creationId xmlns:a16="http://schemas.microsoft.com/office/drawing/2014/main" id="{5E57E140-47DA-EDCB-8F08-343E8EBBEDDF}"/>
              </a:ext>
            </a:extLst>
          </p:cNvPr>
          <p:cNvPicPr>
            <a:picLocks noChangeAspect="1"/>
          </p:cNvPicPr>
          <p:nvPr/>
        </p:nvPicPr>
        <p:blipFill>
          <a:blip r:embed="rId2"/>
          <a:stretch>
            <a:fillRect/>
          </a:stretch>
        </p:blipFill>
        <p:spPr>
          <a:xfrm>
            <a:off x="1717441" y="1883628"/>
            <a:ext cx="10032639" cy="3816655"/>
          </a:xfrm>
          <a:prstGeom prst="rect">
            <a:avLst/>
          </a:prstGeom>
          <a:ln>
            <a:solidFill>
              <a:schemeClr val="tx1"/>
            </a:solidFill>
          </a:ln>
        </p:spPr>
      </p:pic>
      <p:sp>
        <p:nvSpPr>
          <p:cNvPr id="2" name="TextBox 1">
            <a:extLst>
              <a:ext uri="{FF2B5EF4-FFF2-40B4-BE49-F238E27FC236}">
                <a16:creationId xmlns:a16="http://schemas.microsoft.com/office/drawing/2014/main" id="{CF9DB839-784D-93CE-7FC1-480A40546BC6}"/>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latin typeface="Calibri" panose="020F0502020204030204" pitchFamily="34" charset="0"/>
                <a:cs typeface="Calibri" panose="020F0502020204030204" pitchFamily="34" charset="0"/>
              </a:rPr>
              <a:t>Rig Release to Completions Cycle Time</a:t>
            </a:r>
          </a:p>
        </p:txBody>
      </p:sp>
    </p:spTree>
    <p:extLst>
      <p:ext uri="{BB962C8B-B14F-4D97-AF65-F5344CB8AC3E}">
        <p14:creationId xmlns:p14="http://schemas.microsoft.com/office/powerpoint/2010/main" val="373859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9">
            <a:extLst>
              <a:ext uri="{FF2B5EF4-FFF2-40B4-BE49-F238E27FC236}">
                <a16:creationId xmlns:a16="http://schemas.microsoft.com/office/drawing/2014/main" id="{BC096723-0564-ACD0-1302-9C08C5953BC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 - EDA</a:t>
            </a:r>
          </a:p>
        </p:txBody>
      </p:sp>
      <p:pic>
        <p:nvPicPr>
          <p:cNvPr id="4" name="Picture 3">
            <a:extLst>
              <a:ext uri="{FF2B5EF4-FFF2-40B4-BE49-F238E27FC236}">
                <a16:creationId xmlns:a16="http://schemas.microsoft.com/office/drawing/2014/main" id="{18259FAD-9BF7-EC5C-CB45-8AAEA8684FB7}"/>
              </a:ext>
            </a:extLst>
          </p:cNvPr>
          <p:cNvPicPr>
            <a:picLocks noChangeAspect="1"/>
          </p:cNvPicPr>
          <p:nvPr/>
        </p:nvPicPr>
        <p:blipFill>
          <a:blip r:embed="rId2"/>
          <a:stretch>
            <a:fillRect/>
          </a:stretch>
        </p:blipFill>
        <p:spPr>
          <a:xfrm>
            <a:off x="1717441" y="1883628"/>
            <a:ext cx="9780586" cy="3750757"/>
          </a:xfrm>
          <a:prstGeom prst="rect">
            <a:avLst/>
          </a:prstGeom>
          <a:ln>
            <a:solidFill>
              <a:schemeClr val="tx1"/>
            </a:solidFill>
          </a:ln>
        </p:spPr>
      </p:pic>
      <p:sp>
        <p:nvSpPr>
          <p:cNvPr id="2" name="TextBox 1">
            <a:extLst>
              <a:ext uri="{FF2B5EF4-FFF2-40B4-BE49-F238E27FC236}">
                <a16:creationId xmlns:a16="http://schemas.microsoft.com/office/drawing/2014/main" id="{56CA076A-C467-6F62-6487-F69F4126976D}"/>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latin typeface="Calibri" panose="020F0502020204030204" pitchFamily="34" charset="0"/>
                <a:cs typeface="Calibri" panose="020F0502020204030204" pitchFamily="34" charset="0"/>
              </a:rPr>
              <a:t>Well Completion to First Production Cycle Time</a:t>
            </a:r>
          </a:p>
        </p:txBody>
      </p:sp>
    </p:spTree>
    <p:extLst>
      <p:ext uri="{BB962C8B-B14F-4D97-AF65-F5344CB8AC3E}">
        <p14:creationId xmlns:p14="http://schemas.microsoft.com/office/powerpoint/2010/main" val="3681338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F7A438A-05A5-F50C-CDE0-3E413F3D44F4}"/>
              </a:ext>
            </a:extLst>
          </p:cNvPr>
          <p:cNvSpPr/>
          <p:nvPr/>
        </p:nvSpPr>
        <p:spPr>
          <a:xfrm>
            <a:off x="1769807" y="1241857"/>
            <a:ext cx="160310" cy="142268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74858AAC-AC0B-93A9-3939-72594737D841}"/>
              </a:ext>
            </a:extLst>
          </p:cNvPr>
          <p:cNvSpPr txBox="1"/>
          <p:nvPr/>
        </p:nvSpPr>
        <p:spPr>
          <a:xfrm>
            <a:off x="1969872" y="1312234"/>
            <a:ext cx="6109252"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 Findings</a:t>
            </a:r>
          </a:p>
        </p:txBody>
      </p:sp>
      <p:pic>
        <p:nvPicPr>
          <p:cNvPr id="6" name="Graphic 5" descr="Magnifying glass">
            <a:extLst>
              <a:ext uri="{FF2B5EF4-FFF2-40B4-BE49-F238E27FC236}">
                <a16:creationId xmlns:a16="http://schemas.microsoft.com/office/drawing/2014/main" id="{09C05FBE-F39B-C7AB-2989-650A2C04B9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552" y="1577403"/>
            <a:ext cx="914400" cy="914400"/>
          </a:xfrm>
          <a:prstGeom prst="rect">
            <a:avLst/>
          </a:prstGeom>
        </p:spPr>
      </p:pic>
      <p:sp>
        <p:nvSpPr>
          <p:cNvPr id="8" name="TextBox 7">
            <a:extLst>
              <a:ext uri="{FF2B5EF4-FFF2-40B4-BE49-F238E27FC236}">
                <a16:creationId xmlns:a16="http://schemas.microsoft.com/office/drawing/2014/main" id="{0F2D86F1-FCA8-A742-DFC0-785B4782BE89}"/>
              </a:ext>
            </a:extLst>
          </p:cNvPr>
          <p:cNvSpPr txBox="1"/>
          <p:nvPr/>
        </p:nvSpPr>
        <p:spPr>
          <a:xfrm>
            <a:off x="1969872" y="3473832"/>
            <a:ext cx="6109252"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Assumptions</a:t>
            </a:r>
          </a:p>
        </p:txBody>
      </p:sp>
      <p:pic>
        <p:nvPicPr>
          <p:cNvPr id="10" name="Graphic 9" descr="Checklist RTL">
            <a:extLst>
              <a:ext uri="{FF2B5EF4-FFF2-40B4-BE49-F238E27FC236}">
                <a16:creationId xmlns:a16="http://schemas.microsoft.com/office/drawing/2014/main" id="{0F846F9F-5EAB-D4EB-56D8-C462794E4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552" y="3843164"/>
            <a:ext cx="914400" cy="914400"/>
          </a:xfrm>
          <a:prstGeom prst="rect">
            <a:avLst/>
          </a:prstGeom>
        </p:spPr>
      </p:pic>
      <p:sp>
        <p:nvSpPr>
          <p:cNvPr id="11" name="Rectangle: Rounded Corners 10">
            <a:extLst>
              <a:ext uri="{FF2B5EF4-FFF2-40B4-BE49-F238E27FC236}">
                <a16:creationId xmlns:a16="http://schemas.microsoft.com/office/drawing/2014/main" id="{9E7A5EED-3850-A9A1-27DB-CBDE6B2C4ED8}"/>
              </a:ext>
            </a:extLst>
          </p:cNvPr>
          <p:cNvSpPr/>
          <p:nvPr/>
        </p:nvSpPr>
        <p:spPr>
          <a:xfrm>
            <a:off x="1769806" y="3482116"/>
            <a:ext cx="160310" cy="14226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itle 29">
            <a:extLst>
              <a:ext uri="{FF2B5EF4-FFF2-40B4-BE49-F238E27FC236}">
                <a16:creationId xmlns:a16="http://schemas.microsoft.com/office/drawing/2014/main" id="{2EA2330E-9A15-F7E1-4F7E-703B1BECA4A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a:t>
            </a:r>
          </a:p>
        </p:txBody>
      </p:sp>
      <p:sp>
        <p:nvSpPr>
          <p:cNvPr id="2" name="Content Placeholder 1">
            <a:extLst>
              <a:ext uri="{FF2B5EF4-FFF2-40B4-BE49-F238E27FC236}">
                <a16:creationId xmlns:a16="http://schemas.microsoft.com/office/drawing/2014/main" id="{1F193427-C8AF-86AF-F508-A2210A2B93B6}"/>
              </a:ext>
            </a:extLst>
          </p:cNvPr>
          <p:cNvSpPr txBox="1">
            <a:spLocks/>
          </p:cNvSpPr>
          <p:nvPr/>
        </p:nvSpPr>
        <p:spPr>
          <a:xfrm>
            <a:off x="2094842" y="1756601"/>
            <a:ext cx="6109251" cy="1155412"/>
          </a:xfrm>
          <a:prstGeom prst="rect">
            <a:avLst/>
          </a:prstGeom>
        </p:spPr>
        <p:txBody>
          <a:bodyPr>
            <a:norm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Mean Value of spud to rig release is 66 days.</a:t>
            </a:r>
          </a:p>
          <a:p>
            <a:r>
              <a:rPr lang="en-US" dirty="0">
                <a:latin typeface="Calibri" panose="020F0502020204030204" pitchFamily="34" charset="0"/>
                <a:cs typeface="Calibri" panose="020F0502020204030204" pitchFamily="34" charset="0"/>
                <a:sym typeface="Wingdings" panose="05000000000000000000" pitchFamily="2" charset="2"/>
              </a:rPr>
              <a:t>Mean value of rig release to completion is 108 days.</a:t>
            </a:r>
          </a:p>
          <a:p>
            <a:r>
              <a:rPr lang="en-US" dirty="0">
                <a:latin typeface="Calibri" panose="020F0502020204030204" pitchFamily="34" charset="0"/>
                <a:cs typeface="Calibri" panose="020F0502020204030204" pitchFamily="34" charset="0"/>
                <a:sym typeface="Wingdings" panose="05000000000000000000" pitchFamily="2" charset="2"/>
              </a:rPr>
              <a:t>In general, we are getting completion to first prod time as negative, so we are assuming first prod date as completion date.</a:t>
            </a: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
        <p:nvSpPr>
          <p:cNvPr id="12" name="Content Placeholder 1">
            <a:extLst>
              <a:ext uri="{FF2B5EF4-FFF2-40B4-BE49-F238E27FC236}">
                <a16:creationId xmlns:a16="http://schemas.microsoft.com/office/drawing/2014/main" id="{436647EA-70F8-82A8-7CD7-C618F9A14C07}"/>
              </a:ext>
            </a:extLst>
          </p:cNvPr>
          <p:cNvSpPr txBox="1">
            <a:spLocks/>
          </p:cNvSpPr>
          <p:nvPr/>
        </p:nvSpPr>
        <p:spPr>
          <a:xfrm>
            <a:off x="2094842" y="3886653"/>
            <a:ext cx="7049157" cy="1815883"/>
          </a:xfrm>
          <a:prstGeom prst="rect">
            <a:avLst/>
          </a:prstGeom>
        </p:spPr>
        <p:txBody>
          <a:bodyPr>
            <a:norm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Multiple API14 instances are linked to a single API10, and we are selecting the API10 for which the associated API14 has the maximum lateral length</a:t>
            </a:r>
            <a:r>
              <a:rPr lang="en-IN"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There are various outliers associated with different cycle times, So we are just opting for the median value for each completion</a:t>
            </a:r>
            <a:r>
              <a:rPr lang="en-IN" dirty="0">
                <a:latin typeface="Calibri" panose="020F0502020204030204" pitchFamily="34" charset="0"/>
                <a:cs typeface="Calibri" panose="020F0502020204030204" pitchFamily="34" charset="0"/>
              </a:rPr>
              <a:t>.</a:t>
            </a:r>
          </a:p>
          <a:p>
            <a:pPr marL="628650" lvl="2" indent="0">
              <a:buNone/>
            </a:pPr>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519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661C17D-5655-6853-D704-1150A5E560F8}"/>
              </a:ext>
            </a:extLst>
          </p:cNvPr>
          <p:cNvGrpSpPr/>
          <p:nvPr/>
        </p:nvGrpSpPr>
        <p:grpSpPr>
          <a:xfrm>
            <a:off x="1223280" y="1177412"/>
            <a:ext cx="2793032" cy="2202395"/>
            <a:chOff x="3317553" y="1806676"/>
            <a:chExt cx="2793032" cy="2202395"/>
          </a:xfrm>
        </p:grpSpPr>
        <p:sp>
          <p:nvSpPr>
            <p:cNvPr id="4" name="Rectangle 3">
              <a:extLst>
                <a:ext uri="{FF2B5EF4-FFF2-40B4-BE49-F238E27FC236}">
                  <a16:creationId xmlns:a16="http://schemas.microsoft.com/office/drawing/2014/main" id="{C4281B87-26EA-B84A-745D-E436CCEEFA90}"/>
                </a:ext>
              </a:extLst>
            </p:cNvPr>
            <p:cNvSpPr/>
            <p:nvPr/>
          </p:nvSpPr>
          <p:spPr>
            <a:xfrm>
              <a:off x="3317553" y="2544415"/>
              <a:ext cx="2319130" cy="6349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Rigs Model</a:t>
              </a:r>
              <a:endParaRPr lang="en-IN" sz="1800" b="1" dirty="0">
                <a:latin typeface="Calibri" panose="020F0502020204030204" pitchFamily="34" charset="0"/>
                <a:cs typeface="Calibri" panose="020F0502020204030204" pitchFamily="34" charset="0"/>
              </a:endParaRPr>
            </a:p>
          </p:txBody>
        </p:sp>
        <p:sp>
          <p:nvSpPr>
            <p:cNvPr id="5" name="Isosceles Triangle 4">
              <a:extLst>
                <a:ext uri="{FF2B5EF4-FFF2-40B4-BE49-F238E27FC236}">
                  <a16:creationId xmlns:a16="http://schemas.microsoft.com/office/drawing/2014/main" id="{9EB6FDA0-822D-8510-02C3-FD08BFB9500D}"/>
                </a:ext>
              </a:extLst>
            </p:cNvPr>
            <p:cNvSpPr/>
            <p:nvPr/>
          </p:nvSpPr>
          <p:spPr>
            <a:xfrm rot="5400000">
              <a:off x="5802335" y="2732532"/>
              <a:ext cx="357809" cy="25869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6" name="Graphic 5" descr="Statistics">
              <a:extLst>
                <a:ext uri="{FF2B5EF4-FFF2-40B4-BE49-F238E27FC236}">
                  <a16:creationId xmlns:a16="http://schemas.microsoft.com/office/drawing/2014/main" id="{EF5B178A-CADB-DA7E-93AE-46D28582C9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1270" y="1806676"/>
              <a:ext cx="671697" cy="671697"/>
            </a:xfrm>
            <a:prstGeom prst="rect">
              <a:avLst/>
            </a:prstGeom>
          </p:spPr>
        </p:pic>
        <p:sp>
          <p:nvSpPr>
            <p:cNvPr id="7" name="Isosceles Triangle 6">
              <a:extLst>
                <a:ext uri="{FF2B5EF4-FFF2-40B4-BE49-F238E27FC236}">
                  <a16:creationId xmlns:a16="http://schemas.microsoft.com/office/drawing/2014/main" id="{6205551B-E816-7DA5-631B-5EED57E9061E}"/>
                </a:ext>
              </a:extLst>
            </p:cNvPr>
            <p:cNvSpPr/>
            <p:nvPr/>
          </p:nvSpPr>
          <p:spPr>
            <a:xfrm rot="5400000">
              <a:off x="5844483" y="2763007"/>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1DEFB12-E73C-80CF-10F2-7F91AA6BECF1}"/>
                </a:ext>
              </a:extLst>
            </p:cNvPr>
            <p:cNvSpPr txBox="1"/>
            <p:nvPr/>
          </p:nvSpPr>
          <p:spPr>
            <a:xfrm>
              <a:off x="3317553" y="3362740"/>
              <a:ext cx="2319130" cy="646331"/>
            </a:xfrm>
            <a:prstGeom prst="rect">
              <a:avLst/>
            </a:prstGeom>
            <a:noFill/>
          </p:spPr>
          <p:txBody>
            <a:bodyPr wrap="square" lIns="0" tIns="0" rIns="0" bIns="0" rtlCol="0">
              <a:spAutoFit/>
            </a:bodyPr>
            <a:lstStyle/>
            <a:p>
              <a:r>
                <a:rPr lang="en-US" b="0" i="0" dirty="0">
                  <a:solidFill>
                    <a:srgbClr val="0D0D0D"/>
                  </a:solidFill>
                  <a:effectLst/>
                  <a:latin typeface="Söhne"/>
                </a:rPr>
                <a:t>This model forecasts the number of rigs in a type curve for a specific operator.</a:t>
              </a:r>
              <a:endParaRPr lang="en-IN" dirty="0">
                <a:latin typeface="Calibri" panose="020F0502020204030204" pitchFamily="34" charset="0"/>
                <a:cs typeface="Calibri" panose="020F0502020204030204" pitchFamily="34" charset="0"/>
              </a:endParaRPr>
            </a:p>
          </p:txBody>
        </p:sp>
      </p:grpSp>
      <p:sp>
        <p:nvSpPr>
          <p:cNvPr id="9" name="TextBox 8">
            <a:extLst>
              <a:ext uri="{FF2B5EF4-FFF2-40B4-BE49-F238E27FC236}">
                <a16:creationId xmlns:a16="http://schemas.microsoft.com/office/drawing/2014/main" id="{2C56A077-5D74-9209-EC4A-D71A0DD2EB3F}"/>
              </a:ext>
            </a:extLst>
          </p:cNvPr>
          <p:cNvSpPr txBox="1"/>
          <p:nvPr/>
        </p:nvSpPr>
        <p:spPr>
          <a:xfrm>
            <a:off x="5194613" y="1934464"/>
            <a:ext cx="6105832" cy="138499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Based on Shea’s rig table, the rig model obtains schedules for all currently active rigs in the Gulf Coast East Basin. This information will be instrumental in planning the drilling of the next set of inventories.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At this point, the rigs are assumed to be constant per operator in a Type curve area</a:t>
            </a:r>
            <a:endParaRPr lang="en-IN" dirty="0">
              <a:latin typeface="Calibri" panose="020F0502020204030204" pitchFamily="34" charset="0"/>
              <a:cs typeface="Calibri" panose="020F0502020204030204" pitchFamily="34" charset="0"/>
            </a:endParaRPr>
          </a:p>
        </p:txBody>
      </p:sp>
      <p:pic>
        <p:nvPicPr>
          <p:cNvPr id="11" name="Graphic 10" descr="Oil Rig with solid fill">
            <a:extLst>
              <a:ext uri="{FF2B5EF4-FFF2-40B4-BE49-F238E27FC236}">
                <a16:creationId xmlns:a16="http://schemas.microsoft.com/office/drawing/2014/main" id="{4CAB3E69-B9FA-BA5C-674E-9ADEF14CAF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4204" y="3164363"/>
            <a:ext cx="914400" cy="914400"/>
          </a:xfrm>
          <a:prstGeom prst="rect">
            <a:avLst/>
          </a:prstGeom>
        </p:spPr>
      </p:pic>
      <p:sp>
        <p:nvSpPr>
          <p:cNvPr id="2" name="Title 29">
            <a:extLst>
              <a:ext uri="{FF2B5EF4-FFF2-40B4-BE49-F238E27FC236}">
                <a16:creationId xmlns:a16="http://schemas.microsoft.com/office/drawing/2014/main" id="{D07DBC1D-D2B4-8D1F-65BA-FDB3A9B76650}"/>
              </a:ext>
            </a:extLst>
          </p:cNvPr>
          <p:cNvSpPr>
            <a:spLocks noGrp="1"/>
          </p:cNvSpPr>
          <p:nvPr>
            <p:ph type="title"/>
          </p:nvPr>
        </p:nvSpPr>
        <p:spPr>
          <a:xfrm>
            <a:off x="309309" y="45253"/>
            <a:ext cx="11582400" cy="634923"/>
          </a:xfrm>
        </p:spPr>
        <p:txBody>
          <a:bodyPr/>
          <a:lstStyle/>
          <a:p>
            <a:r>
              <a:rPr lang="en-IN" dirty="0"/>
              <a:t>Rig Model</a:t>
            </a:r>
          </a:p>
        </p:txBody>
      </p:sp>
    </p:spTree>
    <p:extLst>
      <p:ext uri="{BB962C8B-B14F-4D97-AF65-F5344CB8AC3E}">
        <p14:creationId xmlns:p14="http://schemas.microsoft.com/office/powerpoint/2010/main" val="27523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A29DE-AFAC-D823-998F-D9190EB54873}"/>
              </a:ext>
            </a:extLst>
          </p:cNvPr>
          <p:cNvSpPr>
            <a:spLocks noGrp="1"/>
          </p:cNvSpPr>
          <p:nvPr>
            <p:ph type="title"/>
          </p:nvPr>
        </p:nvSpPr>
        <p:spPr/>
        <p:txBody>
          <a:bodyPr/>
          <a:lstStyle/>
          <a:p>
            <a:r>
              <a:rPr lang="en-IN" dirty="0"/>
              <a:t>Rig Model</a:t>
            </a:r>
          </a:p>
        </p:txBody>
      </p:sp>
      <p:sp>
        <p:nvSpPr>
          <p:cNvPr id="3" name="Rectangle: Rounded Corners 2">
            <a:extLst>
              <a:ext uri="{FF2B5EF4-FFF2-40B4-BE49-F238E27FC236}">
                <a16:creationId xmlns:a16="http://schemas.microsoft.com/office/drawing/2014/main" id="{3F7A438A-05A5-F50C-CDE0-3E413F3D44F4}"/>
              </a:ext>
            </a:extLst>
          </p:cNvPr>
          <p:cNvSpPr/>
          <p:nvPr/>
        </p:nvSpPr>
        <p:spPr>
          <a:xfrm>
            <a:off x="1769807" y="1241857"/>
            <a:ext cx="160309" cy="207325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74858AAC-AC0B-93A9-3939-72594737D841}"/>
              </a:ext>
            </a:extLst>
          </p:cNvPr>
          <p:cNvSpPr txBox="1"/>
          <p:nvPr/>
        </p:nvSpPr>
        <p:spPr>
          <a:xfrm>
            <a:off x="1969872" y="1312234"/>
            <a:ext cx="6109252"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 Findings</a:t>
            </a:r>
          </a:p>
        </p:txBody>
      </p:sp>
      <p:pic>
        <p:nvPicPr>
          <p:cNvPr id="6" name="Graphic 5" descr="Magnifying glass">
            <a:extLst>
              <a:ext uri="{FF2B5EF4-FFF2-40B4-BE49-F238E27FC236}">
                <a16:creationId xmlns:a16="http://schemas.microsoft.com/office/drawing/2014/main" id="{09C05FBE-F39B-C7AB-2989-650A2C04B9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552" y="1577403"/>
            <a:ext cx="914400" cy="914400"/>
          </a:xfrm>
          <a:prstGeom prst="rect">
            <a:avLst/>
          </a:prstGeom>
        </p:spPr>
      </p:pic>
      <p:sp>
        <p:nvSpPr>
          <p:cNvPr id="8" name="TextBox 7">
            <a:extLst>
              <a:ext uri="{FF2B5EF4-FFF2-40B4-BE49-F238E27FC236}">
                <a16:creationId xmlns:a16="http://schemas.microsoft.com/office/drawing/2014/main" id="{0F2D86F1-FCA8-A742-DFC0-785B4782BE89}"/>
              </a:ext>
            </a:extLst>
          </p:cNvPr>
          <p:cNvSpPr txBox="1"/>
          <p:nvPr/>
        </p:nvSpPr>
        <p:spPr>
          <a:xfrm>
            <a:off x="1969872" y="4014753"/>
            <a:ext cx="6109252"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Assumptions</a:t>
            </a:r>
          </a:p>
        </p:txBody>
      </p:sp>
      <p:pic>
        <p:nvPicPr>
          <p:cNvPr id="10" name="Graphic 9" descr="Checklist RTL">
            <a:extLst>
              <a:ext uri="{FF2B5EF4-FFF2-40B4-BE49-F238E27FC236}">
                <a16:creationId xmlns:a16="http://schemas.microsoft.com/office/drawing/2014/main" id="{0F846F9F-5EAB-D4EB-56D8-C462794E4C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361" y="4511757"/>
            <a:ext cx="914400" cy="914400"/>
          </a:xfrm>
          <a:prstGeom prst="rect">
            <a:avLst/>
          </a:prstGeom>
        </p:spPr>
      </p:pic>
      <p:sp>
        <p:nvSpPr>
          <p:cNvPr id="11" name="Rectangle: Rounded Corners 10">
            <a:extLst>
              <a:ext uri="{FF2B5EF4-FFF2-40B4-BE49-F238E27FC236}">
                <a16:creationId xmlns:a16="http://schemas.microsoft.com/office/drawing/2014/main" id="{9E7A5EED-3850-A9A1-27DB-CBDE6B2C4ED8}"/>
              </a:ext>
            </a:extLst>
          </p:cNvPr>
          <p:cNvSpPr/>
          <p:nvPr/>
        </p:nvSpPr>
        <p:spPr>
          <a:xfrm>
            <a:off x="1769806" y="4041314"/>
            <a:ext cx="160310" cy="14226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Content Placeholder 1">
            <a:extLst>
              <a:ext uri="{FF2B5EF4-FFF2-40B4-BE49-F238E27FC236}">
                <a16:creationId xmlns:a16="http://schemas.microsoft.com/office/drawing/2014/main" id="{5FF2E735-80E9-4340-AFEA-874B3718A70F}"/>
              </a:ext>
            </a:extLst>
          </p:cNvPr>
          <p:cNvSpPr txBox="1">
            <a:spLocks/>
          </p:cNvSpPr>
          <p:nvPr/>
        </p:nvSpPr>
        <p:spPr>
          <a:xfrm>
            <a:off x="2059936" y="1681567"/>
            <a:ext cx="9278624" cy="1747434"/>
          </a:xfrm>
          <a:prstGeom prst="rect">
            <a:avLst/>
          </a:prstGeom>
        </p:spPr>
        <p:txBody>
          <a:bodyPr>
            <a:no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200" dirty="0">
                <a:solidFill>
                  <a:schemeClr val="tx1"/>
                </a:solidFill>
                <a:latin typeface="Calibri" panose="020F0502020204030204" pitchFamily="34" charset="0"/>
                <a:ea typeface="+mn-ea"/>
                <a:cs typeface="Calibri" panose="020F0502020204030204" pitchFamily="34" charset="0"/>
              </a:rPr>
              <a:t>Total current active rigs in Gulf Coast East Basin= 63</a:t>
            </a:r>
          </a:p>
          <a:p>
            <a:r>
              <a:rPr lang="en-US" kern="1200" dirty="0">
                <a:solidFill>
                  <a:schemeClr val="tx1"/>
                </a:solidFill>
                <a:latin typeface="Calibri" panose="020F0502020204030204" pitchFamily="34" charset="0"/>
                <a:ea typeface="+mn-ea"/>
                <a:cs typeface="Calibri" panose="020F0502020204030204" pitchFamily="34" charset="0"/>
              </a:rPr>
              <a:t>Total unique type curves where rigs are currently available = 23</a:t>
            </a:r>
          </a:p>
          <a:p>
            <a:r>
              <a:rPr lang="en-US" kern="1200" dirty="0">
                <a:solidFill>
                  <a:schemeClr val="tx1"/>
                </a:solidFill>
                <a:latin typeface="Calibri" panose="020F0502020204030204" pitchFamily="34" charset="0"/>
                <a:ea typeface="+mn-ea"/>
                <a:cs typeface="Calibri" panose="020F0502020204030204" pitchFamily="34" charset="0"/>
              </a:rPr>
              <a:t>The total number of distinct operators that currently have rigs in the Gulf Coast East Basin is = 15</a:t>
            </a:r>
          </a:p>
          <a:p>
            <a:r>
              <a:rPr lang="en-US" kern="1200" dirty="0">
                <a:solidFill>
                  <a:schemeClr val="tx1"/>
                </a:solidFill>
                <a:latin typeface="Calibri" panose="020F0502020204030204" pitchFamily="34" charset="0"/>
                <a:ea typeface="+mn-ea"/>
                <a:cs typeface="Calibri" panose="020F0502020204030204" pitchFamily="34" charset="0"/>
              </a:rPr>
              <a:t>There are occasions when we have more than one active rig assigned to a single operator within a type curve area.</a:t>
            </a:r>
          </a:p>
          <a:p>
            <a:r>
              <a:rPr lang="en-US" kern="1200" dirty="0">
                <a:solidFill>
                  <a:schemeClr val="tx1"/>
                </a:solidFill>
                <a:latin typeface="Calibri" panose="020F0502020204030204" pitchFamily="34" charset="0"/>
                <a:ea typeface="+mn-ea"/>
                <a:cs typeface="Calibri" panose="020F0502020204030204" pitchFamily="34" charset="0"/>
              </a:rPr>
              <a:t>There were 11 instances of combinations of TCA and operator for which we don't have cycle time data. </a:t>
            </a:r>
            <a:br>
              <a:rPr lang="en-US" kern="1200" dirty="0">
                <a:solidFill>
                  <a:schemeClr val="tx1"/>
                </a:solidFill>
                <a:latin typeface="Calibri" panose="020F0502020204030204" pitchFamily="34" charset="0"/>
                <a:ea typeface="+mn-ea"/>
                <a:cs typeface="Calibri" panose="020F0502020204030204" pitchFamily="34" charset="0"/>
              </a:rPr>
            </a:br>
            <a:r>
              <a:rPr lang="en-US" kern="1200" dirty="0">
                <a:solidFill>
                  <a:schemeClr val="tx1"/>
                </a:solidFill>
                <a:latin typeface="Calibri" panose="020F0502020204030204" pitchFamily="34" charset="0"/>
                <a:ea typeface="+mn-ea"/>
                <a:cs typeface="Calibri" panose="020F0502020204030204" pitchFamily="34" charset="0"/>
              </a:rPr>
              <a:t>In these cases, median value of operator from the whole basin is used for cycle time estimations. </a:t>
            </a:r>
          </a:p>
          <a:p>
            <a:pPr marL="628650" lvl="2" indent="0">
              <a:buNone/>
            </a:pPr>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
        <p:nvSpPr>
          <p:cNvPr id="13" name="Content Placeholder 1">
            <a:extLst>
              <a:ext uri="{FF2B5EF4-FFF2-40B4-BE49-F238E27FC236}">
                <a16:creationId xmlns:a16="http://schemas.microsoft.com/office/drawing/2014/main" id="{CFB30B5E-8141-EED3-BDD5-F33AE8AF0D65}"/>
              </a:ext>
            </a:extLst>
          </p:cNvPr>
          <p:cNvSpPr txBox="1">
            <a:spLocks/>
          </p:cNvSpPr>
          <p:nvPr/>
        </p:nvSpPr>
        <p:spPr>
          <a:xfrm>
            <a:off x="2059936" y="4511757"/>
            <a:ext cx="9278624" cy="1331796"/>
          </a:xfrm>
          <a:prstGeom prst="rect">
            <a:avLst/>
          </a:prstGeom>
        </p:spPr>
        <p:txBody>
          <a:bodyPr>
            <a:no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a:cs typeface="Calibri"/>
              </a:rPr>
              <a:t>Number of rigs per operator per Type curve area remains constant in the future.</a:t>
            </a:r>
            <a:endParaRPr lang="en-US" dirty="0"/>
          </a:p>
          <a:p>
            <a:r>
              <a:rPr lang="en-US" dirty="0">
                <a:latin typeface="Calibri"/>
                <a:cs typeface="Calibri"/>
              </a:rPr>
              <a:t>In the rig's scheduler, rigs can be moved to any location in the type curve area without considerations of distance.</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67376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F736B3F-4C7D-9C08-A480-49EA770D050F}"/>
              </a:ext>
            </a:extLst>
          </p:cNvPr>
          <p:cNvGrpSpPr/>
          <p:nvPr/>
        </p:nvGrpSpPr>
        <p:grpSpPr>
          <a:xfrm>
            <a:off x="1743960" y="1413385"/>
            <a:ext cx="2762559" cy="2417838"/>
            <a:chOff x="6325797" y="1806676"/>
            <a:chExt cx="2762559" cy="2417838"/>
          </a:xfrm>
        </p:grpSpPr>
        <p:sp>
          <p:nvSpPr>
            <p:cNvPr id="4" name="Rectangle 3">
              <a:extLst>
                <a:ext uri="{FF2B5EF4-FFF2-40B4-BE49-F238E27FC236}">
                  <a16:creationId xmlns:a16="http://schemas.microsoft.com/office/drawing/2014/main" id="{DEB5B3A0-BEA6-F5BB-0EA7-6DF3EBCA99A2}"/>
                </a:ext>
              </a:extLst>
            </p:cNvPr>
            <p:cNvSpPr/>
            <p:nvPr/>
          </p:nvSpPr>
          <p:spPr>
            <a:xfrm>
              <a:off x="6325797" y="2544415"/>
              <a:ext cx="2319130" cy="6349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Drilling and Scheduling</a:t>
              </a:r>
              <a:endParaRPr lang="en-IN" sz="1800" b="1" dirty="0">
                <a:latin typeface="Calibri" panose="020F0502020204030204" pitchFamily="34" charset="0"/>
                <a:cs typeface="Calibri" panose="020F0502020204030204" pitchFamily="34" charset="0"/>
              </a:endParaRPr>
            </a:p>
          </p:txBody>
        </p:sp>
        <p:sp>
          <p:nvSpPr>
            <p:cNvPr id="5" name="Isosceles Triangle 4">
              <a:extLst>
                <a:ext uri="{FF2B5EF4-FFF2-40B4-BE49-F238E27FC236}">
                  <a16:creationId xmlns:a16="http://schemas.microsoft.com/office/drawing/2014/main" id="{549346EC-389B-1409-052C-6BE6A2C3B46C}"/>
                </a:ext>
              </a:extLst>
            </p:cNvPr>
            <p:cNvSpPr/>
            <p:nvPr/>
          </p:nvSpPr>
          <p:spPr>
            <a:xfrm rot="5400000">
              <a:off x="8852727" y="2763007"/>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6" name="Graphic 5" descr="Checklist">
              <a:extLst>
                <a:ext uri="{FF2B5EF4-FFF2-40B4-BE49-F238E27FC236}">
                  <a16:creationId xmlns:a16="http://schemas.microsoft.com/office/drawing/2014/main" id="{8EB24C70-6612-D0D3-9B1B-591A6F7C6B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513" y="1806676"/>
              <a:ext cx="671697" cy="671697"/>
            </a:xfrm>
            <a:prstGeom prst="rect">
              <a:avLst/>
            </a:prstGeom>
          </p:spPr>
        </p:pic>
        <p:sp>
          <p:nvSpPr>
            <p:cNvPr id="7" name="TextBox 6">
              <a:extLst>
                <a:ext uri="{FF2B5EF4-FFF2-40B4-BE49-F238E27FC236}">
                  <a16:creationId xmlns:a16="http://schemas.microsoft.com/office/drawing/2014/main" id="{2A3718D2-3E5D-B676-8134-23B34C876665}"/>
                </a:ext>
              </a:extLst>
            </p:cNvPr>
            <p:cNvSpPr txBox="1"/>
            <p:nvPr/>
          </p:nvSpPr>
          <p:spPr>
            <a:xfrm>
              <a:off x="6325797" y="3362740"/>
              <a:ext cx="2319130" cy="861774"/>
            </a:xfrm>
            <a:prstGeom prst="rect">
              <a:avLst/>
            </a:prstGeom>
            <a:noFill/>
          </p:spPr>
          <p:txBody>
            <a:bodyPr wrap="square" lIns="0" tIns="0" rIns="0" bIns="0" rtlCol="0">
              <a:spAutoFit/>
            </a:bodyPr>
            <a:lstStyle/>
            <a:p>
              <a:pPr marR="0" lvl="0" rtl="0">
                <a:spcBef>
                  <a:spcPts val="0"/>
                </a:spcBef>
                <a:spcAft>
                  <a:spcPts val="0"/>
                </a:spcAft>
              </a:pPr>
              <a:r>
                <a:rPr lang="en-US" dirty="0">
                  <a:solidFill>
                    <a:srgbClr val="000000"/>
                  </a:solidFill>
                  <a:latin typeface="Calibri"/>
                  <a:ea typeface="Calibri"/>
                  <a:cs typeface="Calibri"/>
                  <a:sym typeface="Calibri"/>
                </a:rPr>
                <a:t>This model identifies the dates for drilling, completion, and production of wells (WIPs and Undev).</a:t>
              </a:r>
              <a:endParaRPr lang="en" dirty="0">
                <a:solidFill>
                  <a:srgbClr val="000000"/>
                </a:solidFill>
                <a:latin typeface="Calibri"/>
                <a:ea typeface="Calibri"/>
                <a:cs typeface="Calibri"/>
                <a:sym typeface="Calibri"/>
              </a:endParaRPr>
            </a:p>
          </p:txBody>
        </p:sp>
      </p:grpSp>
      <p:sp>
        <p:nvSpPr>
          <p:cNvPr id="8" name="TextBox 7">
            <a:extLst>
              <a:ext uri="{FF2B5EF4-FFF2-40B4-BE49-F238E27FC236}">
                <a16:creationId xmlns:a16="http://schemas.microsoft.com/office/drawing/2014/main" id="{93B09BED-351F-6B3C-0537-BBEC04401E1E}"/>
              </a:ext>
            </a:extLst>
          </p:cNvPr>
          <p:cNvSpPr txBox="1"/>
          <p:nvPr/>
        </p:nvSpPr>
        <p:spPr>
          <a:xfrm>
            <a:off x="5263439" y="2600117"/>
            <a:ext cx="6105832" cy="738664"/>
          </a:xfrm>
          <a:prstGeom prst="rect">
            <a:avLst/>
          </a:prstGeom>
          <a:noFill/>
        </p:spPr>
        <p:txBody>
          <a:bodyPr wrap="square">
            <a:spAutoFit/>
          </a:bodyPr>
          <a:lstStyle/>
          <a:p>
            <a:r>
              <a:rPr lang="en-US" dirty="0"/>
              <a:t>This model possesses the capability to retrieve drilling, completions, and production dates for inventory wells within a type curve area, utilizing the assistance of both the rig model and cycle time model.</a:t>
            </a:r>
            <a:endParaRPr lang="en-IN" dirty="0"/>
          </a:p>
        </p:txBody>
      </p:sp>
      <p:sp>
        <p:nvSpPr>
          <p:cNvPr id="2" name="Title 29">
            <a:extLst>
              <a:ext uri="{FF2B5EF4-FFF2-40B4-BE49-F238E27FC236}">
                <a16:creationId xmlns:a16="http://schemas.microsoft.com/office/drawing/2014/main" id="{54BA5B17-C863-1BC8-C4DD-3D759F12782B}"/>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Driller and Scheduler Model</a:t>
            </a:r>
          </a:p>
        </p:txBody>
      </p:sp>
    </p:spTree>
    <p:extLst>
      <p:ext uri="{BB962C8B-B14F-4D97-AF65-F5344CB8AC3E}">
        <p14:creationId xmlns:p14="http://schemas.microsoft.com/office/powerpoint/2010/main" val="355907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2AE99617-EFA0-5DE1-E1A1-6D77DC1ED13D}"/>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Driller and Scheduler Model</a:t>
            </a:r>
          </a:p>
        </p:txBody>
      </p:sp>
      <p:sp>
        <p:nvSpPr>
          <p:cNvPr id="3" name="TextBox 2">
            <a:extLst>
              <a:ext uri="{FF2B5EF4-FFF2-40B4-BE49-F238E27FC236}">
                <a16:creationId xmlns:a16="http://schemas.microsoft.com/office/drawing/2014/main" id="{AF99B59F-651C-2C84-8643-59EDE36CD56D}"/>
              </a:ext>
            </a:extLst>
          </p:cNvPr>
          <p:cNvSpPr txBox="1"/>
          <p:nvPr/>
        </p:nvSpPr>
        <p:spPr>
          <a:xfrm>
            <a:off x="235954" y="3429000"/>
            <a:ext cx="4370183" cy="378556"/>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Calibri" panose="020F0502020204030204"/>
                <a:ea typeface="+mn-ea"/>
                <a:cs typeface="+mn-cs"/>
              </a:rPr>
              <a:t>Key Highlights</a:t>
            </a:r>
          </a:p>
        </p:txBody>
      </p:sp>
      <p:sp>
        <p:nvSpPr>
          <p:cNvPr id="4" name="Content Placeholder 1">
            <a:extLst>
              <a:ext uri="{FF2B5EF4-FFF2-40B4-BE49-F238E27FC236}">
                <a16:creationId xmlns:a16="http://schemas.microsoft.com/office/drawing/2014/main" id="{6F5D8571-4DE0-18B1-CC30-AB6087179C25}"/>
              </a:ext>
            </a:extLst>
          </p:cNvPr>
          <p:cNvSpPr txBox="1">
            <a:spLocks/>
          </p:cNvSpPr>
          <p:nvPr/>
        </p:nvSpPr>
        <p:spPr>
          <a:xfrm>
            <a:off x="235954" y="3933347"/>
            <a:ext cx="4434520" cy="1815883"/>
          </a:xfrm>
          <a:prstGeom prst="rect">
            <a:avLst/>
          </a:prstGeom>
          <a:ln>
            <a:solidFill>
              <a:schemeClr val="tx1"/>
            </a:solidFill>
          </a:ln>
        </p:spPr>
        <p:txBody>
          <a:bodyPr>
            <a:norm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Calibri" panose="020F0502020204030204" pitchFamily="34" charset="0"/>
                <a:cs typeface="Calibri" panose="020F0502020204030204" pitchFamily="34" charset="0"/>
              </a:rPr>
              <a:t>Total unique API10 = 2617</a:t>
            </a:r>
          </a:p>
          <a:p>
            <a:r>
              <a:rPr lang="en-IN" dirty="0">
                <a:latin typeface="Calibri" panose="020F0502020204030204" pitchFamily="34" charset="0"/>
                <a:cs typeface="Calibri" panose="020F0502020204030204" pitchFamily="34" charset="0"/>
              </a:rPr>
              <a:t>Total unique Operators = 15 </a:t>
            </a:r>
          </a:p>
          <a:p>
            <a:r>
              <a:rPr lang="en-IN" dirty="0">
                <a:latin typeface="Calibri" panose="020F0502020204030204" pitchFamily="34" charset="0"/>
                <a:cs typeface="Calibri" panose="020F0502020204030204" pitchFamily="34" charset="0"/>
              </a:rPr>
              <a:t>Total unique Type Curve Area = 23.</a:t>
            </a: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E1EA7A-BFF0-A6E1-D63A-08C64FE51BB5}"/>
              </a:ext>
            </a:extLst>
          </p:cNvPr>
          <p:cNvSpPr txBox="1"/>
          <p:nvPr/>
        </p:nvSpPr>
        <p:spPr>
          <a:xfrm>
            <a:off x="328950" y="957285"/>
            <a:ext cx="4934281" cy="378556"/>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Calibri" panose="020F0502020204030204"/>
                <a:ea typeface="+mn-ea"/>
                <a:cs typeface="+mn-cs"/>
              </a:rPr>
              <a:t>Data Sources</a:t>
            </a:r>
          </a:p>
        </p:txBody>
      </p:sp>
      <p:sp>
        <p:nvSpPr>
          <p:cNvPr id="6" name="Rectangle 5">
            <a:extLst>
              <a:ext uri="{FF2B5EF4-FFF2-40B4-BE49-F238E27FC236}">
                <a16:creationId xmlns:a16="http://schemas.microsoft.com/office/drawing/2014/main" id="{F6F261B0-CD47-E8B2-2A04-850236BD9666}"/>
              </a:ext>
            </a:extLst>
          </p:cNvPr>
          <p:cNvSpPr/>
          <p:nvPr/>
        </p:nvSpPr>
        <p:spPr bwMode="auto">
          <a:xfrm>
            <a:off x="328950" y="1471450"/>
            <a:ext cx="2261723" cy="396803"/>
          </a:xfrm>
          <a:prstGeom prst="rect">
            <a:avLst/>
          </a:prstGeom>
          <a:solidFill>
            <a:srgbClr val="FFC000"/>
          </a:solidFill>
          <a:ln w="12700" cap="flat" cmpd="sng" algn="ctr">
            <a:solidFill>
              <a:srgbClr val="808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Inventory Data</a:t>
            </a:r>
          </a:p>
        </p:txBody>
      </p:sp>
      <p:sp>
        <p:nvSpPr>
          <p:cNvPr id="7" name="Rectangle 6">
            <a:extLst>
              <a:ext uri="{FF2B5EF4-FFF2-40B4-BE49-F238E27FC236}">
                <a16:creationId xmlns:a16="http://schemas.microsoft.com/office/drawing/2014/main" id="{820B3661-B573-A36A-0C93-59C7FABE37D7}"/>
              </a:ext>
            </a:extLst>
          </p:cNvPr>
          <p:cNvSpPr/>
          <p:nvPr/>
        </p:nvSpPr>
        <p:spPr bwMode="auto">
          <a:xfrm>
            <a:off x="2849504" y="1486173"/>
            <a:ext cx="2261723" cy="378556"/>
          </a:xfrm>
          <a:prstGeom prst="rect">
            <a:avLst/>
          </a:prstGeom>
          <a:solidFill>
            <a:srgbClr val="FFC000"/>
          </a:solidFill>
          <a:ln w="12700" cap="flat" cmpd="sng" algn="ctr">
            <a:solidFill>
              <a:srgbClr val="808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Economics Data</a:t>
            </a:r>
          </a:p>
        </p:txBody>
      </p:sp>
      <p:sp>
        <p:nvSpPr>
          <p:cNvPr id="15" name="Rectangle 14">
            <a:extLst>
              <a:ext uri="{FF2B5EF4-FFF2-40B4-BE49-F238E27FC236}">
                <a16:creationId xmlns:a16="http://schemas.microsoft.com/office/drawing/2014/main" id="{0EDFCA64-461C-2272-892B-A8ED7CD027B4}"/>
              </a:ext>
            </a:extLst>
          </p:cNvPr>
          <p:cNvSpPr/>
          <p:nvPr/>
        </p:nvSpPr>
        <p:spPr bwMode="auto">
          <a:xfrm>
            <a:off x="3079910" y="2079030"/>
            <a:ext cx="1752233" cy="378556"/>
          </a:xfrm>
          <a:prstGeom prst="rect">
            <a:avLst/>
          </a:prstGeom>
          <a:solidFill>
            <a:schemeClr val="accent6">
              <a:lumMod val="20000"/>
              <a:lumOff val="80000"/>
            </a:scheme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Economic Scenarios Undeveloped</a:t>
            </a:r>
          </a:p>
        </p:txBody>
      </p:sp>
      <p:sp>
        <p:nvSpPr>
          <p:cNvPr id="16" name="Rectangle 15">
            <a:extLst>
              <a:ext uri="{FF2B5EF4-FFF2-40B4-BE49-F238E27FC236}">
                <a16:creationId xmlns:a16="http://schemas.microsoft.com/office/drawing/2014/main" id="{7500E3D5-FEF3-D19E-4DC3-9675294A27CD}"/>
              </a:ext>
            </a:extLst>
          </p:cNvPr>
          <p:cNvSpPr/>
          <p:nvPr/>
        </p:nvSpPr>
        <p:spPr bwMode="auto">
          <a:xfrm>
            <a:off x="676485" y="2030553"/>
            <a:ext cx="1483205" cy="396803"/>
          </a:xfrm>
          <a:prstGeom prst="rect">
            <a:avLst/>
          </a:prstGeom>
          <a:solidFill>
            <a:schemeClr val="accent6">
              <a:lumMod val="20000"/>
              <a:lumOff val="80000"/>
            </a:scheme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Well Oneline</a:t>
            </a:r>
          </a:p>
        </p:txBody>
      </p:sp>
      <p:graphicFrame>
        <p:nvGraphicFramePr>
          <p:cNvPr id="17" name="Diagram 16">
            <a:extLst>
              <a:ext uri="{FF2B5EF4-FFF2-40B4-BE49-F238E27FC236}">
                <a16:creationId xmlns:a16="http://schemas.microsoft.com/office/drawing/2014/main" id="{98B4F011-827E-0032-EA7D-D214E625358E}"/>
              </a:ext>
            </a:extLst>
          </p:cNvPr>
          <p:cNvGraphicFramePr/>
          <p:nvPr>
            <p:extLst>
              <p:ext uri="{D42A27DB-BD31-4B8C-83A1-F6EECF244321}">
                <p14:modId xmlns:p14="http://schemas.microsoft.com/office/powerpoint/2010/main" val="1299575545"/>
              </p:ext>
            </p:extLst>
          </p:nvPr>
        </p:nvGraphicFramePr>
        <p:xfrm>
          <a:off x="5384914" y="1669851"/>
          <a:ext cx="3957582" cy="3929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Rectangle 18">
            <a:extLst>
              <a:ext uri="{FF2B5EF4-FFF2-40B4-BE49-F238E27FC236}">
                <a16:creationId xmlns:a16="http://schemas.microsoft.com/office/drawing/2014/main" id="{BB0E39F7-9284-6DB9-B904-896C9E2F7974}"/>
              </a:ext>
            </a:extLst>
          </p:cNvPr>
          <p:cNvSpPr/>
          <p:nvPr/>
        </p:nvSpPr>
        <p:spPr bwMode="auto">
          <a:xfrm>
            <a:off x="9320488" y="4712253"/>
            <a:ext cx="2466697" cy="512044"/>
          </a:xfrm>
          <a:prstGeom prst="rect">
            <a:avLst/>
          </a:prstGeom>
          <a:solidFill>
            <a:srgbClr val="70AD47">
              <a:lumMod val="20000"/>
              <a:lumOff val="80000"/>
            </a:srgb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vl="0"/>
            <a:r>
              <a:rPr lang="en-US" sz="1200" b="0" i="0" dirty="0">
                <a:latin typeface="Calibri" panose="020F0502020204030204" pitchFamily="34" charset="0"/>
                <a:cs typeface="Calibri" panose="020F0502020204030204" pitchFamily="34" charset="0"/>
              </a:rPr>
              <a:t>Merging with current rig information</a:t>
            </a:r>
            <a:endParaRPr lang="en-IN" sz="1600" dirty="0"/>
          </a:p>
        </p:txBody>
      </p:sp>
      <p:sp>
        <p:nvSpPr>
          <p:cNvPr id="20" name="Rectangle 19">
            <a:extLst>
              <a:ext uri="{FF2B5EF4-FFF2-40B4-BE49-F238E27FC236}">
                <a16:creationId xmlns:a16="http://schemas.microsoft.com/office/drawing/2014/main" id="{F0B6619D-665E-44C6-604D-CE07D30479D4}"/>
              </a:ext>
            </a:extLst>
          </p:cNvPr>
          <p:cNvSpPr/>
          <p:nvPr/>
        </p:nvSpPr>
        <p:spPr bwMode="auto">
          <a:xfrm>
            <a:off x="9293901" y="3239606"/>
            <a:ext cx="2096560" cy="681756"/>
          </a:xfrm>
          <a:prstGeom prst="rect">
            <a:avLst/>
          </a:prstGeom>
          <a:solidFill>
            <a:srgbClr val="70AD47">
              <a:lumMod val="20000"/>
              <a:lumOff val="80000"/>
            </a:srgb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vl="0"/>
            <a:endParaRPr lang="en-US" sz="1200" dirty="0">
              <a:latin typeface="Calibri" panose="020F0502020204030204" pitchFamily="34" charset="0"/>
              <a:cs typeface="Calibri" panose="020F0502020204030204" pitchFamily="34" charset="0"/>
            </a:endParaRPr>
          </a:p>
          <a:p>
            <a:pPr lvl="0"/>
            <a:endParaRPr lang="en-US" sz="1200" dirty="0">
              <a:latin typeface="Calibri" panose="020F0502020204030204" pitchFamily="34" charset="0"/>
              <a:cs typeface="Calibri" panose="020F0502020204030204" pitchFamily="34" charset="0"/>
            </a:endParaRPr>
          </a:p>
          <a:p>
            <a:pPr lvl="0"/>
            <a:r>
              <a:rPr lang="en-US" sz="1200" dirty="0">
                <a:latin typeface="Calibri" panose="020F0502020204030204" pitchFamily="34" charset="0"/>
                <a:cs typeface="Calibri" panose="020F0502020204030204" pitchFamily="34" charset="0"/>
              </a:rPr>
              <a:t>D</a:t>
            </a:r>
            <a:r>
              <a:rPr lang="en-US" sz="1200" b="0" i="0" dirty="0">
                <a:latin typeface="Calibri" panose="020F0502020204030204" pitchFamily="34" charset="0"/>
                <a:cs typeface="Calibri" panose="020F0502020204030204" pitchFamily="34" charset="0"/>
              </a:rPr>
              <a:t>ropping rows for which IRR is </a:t>
            </a:r>
          </a:p>
          <a:p>
            <a:pPr lvl="0"/>
            <a:r>
              <a:rPr lang="en-US" sz="1200" b="0" i="0" dirty="0">
                <a:latin typeface="Calibri" panose="020F0502020204030204" pitchFamily="34" charset="0"/>
                <a:cs typeface="Calibri" panose="020F0502020204030204" pitchFamily="34" charset="0"/>
              </a:rPr>
              <a:t>missing</a:t>
            </a:r>
            <a:br>
              <a:rPr lang="en-US" sz="1200" b="0" i="0" dirty="0">
                <a:latin typeface="Calibri" panose="020F0502020204030204" pitchFamily="34" charset="0"/>
                <a:cs typeface="Calibri" panose="020F0502020204030204" pitchFamily="34" charset="0"/>
              </a:rPr>
            </a:br>
            <a:br>
              <a:rPr lang="en-US" sz="1200" b="0" i="0" dirty="0">
                <a:latin typeface="Calibri" panose="020F0502020204030204" pitchFamily="34" charset="0"/>
                <a:cs typeface="Calibri" panose="020F0502020204030204" pitchFamily="34" charset="0"/>
              </a:rPr>
            </a:br>
            <a:endParaRPr lang="en-IN" sz="1600" dirty="0"/>
          </a:p>
        </p:txBody>
      </p:sp>
      <p:sp>
        <p:nvSpPr>
          <p:cNvPr id="21" name="Rectangle 20">
            <a:extLst>
              <a:ext uri="{FF2B5EF4-FFF2-40B4-BE49-F238E27FC236}">
                <a16:creationId xmlns:a16="http://schemas.microsoft.com/office/drawing/2014/main" id="{392EF968-34F9-086D-07EA-6305A79D0191}"/>
              </a:ext>
            </a:extLst>
          </p:cNvPr>
          <p:cNvSpPr/>
          <p:nvPr/>
        </p:nvSpPr>
        <p:spPr bwMode="auto">
          <a:xfrm>
            <a:off x="9320488" y="1991832"/>
            <a:ext cx="2096560" cy="681756"/>
          </a:xfrm>
          <a:prstGeom prst="rect">
            <a:avLst/>
          </a:prstGeom>
          <a:solidFill>
            <a:srgbClr val="70AD47">
              <a:lumMod val="20000"/>
              <a:lumOff val="80000"/>
            </a:srgb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lvl="0"/>
            <a:endParaRPr lang="en-US" sz="1200" dirty="0">
              <a:latin typeface="Calibri" panose="020F0502020204030204" pitchFamily="34" charset="0"/>
              <a:cs typeface="Calibri" panose="020F0502020204030204" pitchFamily="34" charset="0"/>
            </a:endParaRPr>
          </a:p>
          <a:p>
            <a:pPr lvl="0"/>
            <a:endParaRPr lang="en-US" sz="1200" dirty="0">
              <a:latin typeface="Calibri" panose="020F0502020204030204" pitchFamily="34" charset="0"/>
              <a:cs typeface="Calibri" panose="020F0502020204030204" pitchFamily="34" charset="0"/>
            </a:endParaRPr>
          </a:p>
          <a:p>
            <a:pPr lvl="0"/>
            <a:r>
              <a:rPr lang="en-IN" sz="1200" dirty="0">
                <a:latin typeface="Calibri" panose="020F0502020204030204" pitchFamily="34" charset="0"/>
                <a:cs typeface="Calibri" panose="020F0502020204030204" pitchFamily="34" charset="0"/>
              </a:rPr>
              <a:t>S</a:t>
            </a:r>
            <a:r>
              <a:rPr lang="en-IN" sz="1200" b="0" i="0" dirty="0">
                <a:latin typeface="Calibri" panose="020F0502020204030204" pitchFamily="34" charset="0"/>
                <a:cs typeface="Calibri" panose="020F0502020204030204" pitchFamily="34" charset="0"/>
              </a:rPr>
              <a:t>cenario= Base Scenario &amp; basin=GULF COAST EAST</a:t>
            </a:r>
            <a:endParaRPr lang="en-IN" sz="1200" dirty="0"/>
          </a:p>
          <a:p>
            <a:pPr lvl="0"/>
            <a:br>
              <a:rPr lang="en-US" sz="1200" b="0" i="0" dirty="0">
                <a:latin typeface="Calibri" panose="020F0502020204030204" pitchFamily="34" charset="0"/>
                <a:cs typeface="Calibri" panose="020F0502020204030204" pitchFamily="34" charset="0"/>
              </a:rPr>
            </a:br>
            <a:br>
              <a:rPr lang="en-US" sz="1200" b="0" i="0" dirty="0">
                <a:latin typeface="Calibri" panose="020F0502020204030204" pitchFamily="34" charset="0"/>
                <a:cs typeface="Calibri" panose="020F0502020204030204" pitchFamily="34" charset="0"/>
              </a:rPr>
            </a:br>
            <a:endParaRPr lang="en-IN" sz="1200" dirty="0"/>
          </a:p>
        </p:txBody>
      </p:sp>
    </p:spTree>
    <p:extLst>
      <p:ext uri="{BB962C8B-B14F-4D97-AF65-F5344CB8AC3E}">
        <p14:creationId xmlns:p14="http://schemas.microsoft.com/office/powerpoint/2010/main" val="66531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4E3EE9-A261-3B21-BC66-ABFB893DBCC6}"/>
              </a:ext>
            </a:extLst>
          </p:cNvPr>
          <p:cNvPicPr>
            <a:picLocks noChangeAspect="1"/>
          </p:cNvPicPr>
          <p:nvPr/>
        </p:nvPicPr>
        <p:blipFill>
          <a:blip r:embed="rId2"/>
          <a:stretch>
            <a:fillRect/>
          </a:stretch>
        </p:blipFill>
        <p:spPr>
          <a:xfrm>
            <a:off x="129695" y="1014868"/>
            <a:ext cx="2492381" cy="2541133"/>
          </a:xfrm>
          <a:prstGeom prst="rect">
            <a:avLst/>
          </a:prstGeom>
        </p:spPr>
      </p:pic>
      <p:grpSp>
        <p:nvGrpSpPr>
          <p:cNvPr id="4" name="Group 3">
            <a:extLst>
              <a:ext uri="{FF2B5EF4-FFF2-40B4-BE49-F238E27FC236}">
                <a16:creationId xmlns:a16="http://schemas.microsoft.com/office/drawing/2014/main" id="{5D5255B3-6232-1076-69D6-08EC939973A3}"/>
              </a:ext>
            </a:extLst>
          </p:cNvPr>
          <p:cNvGrpSpPr/>
          <p:nvPr/>
        </p:nvGrpSpPr>
        <p:grpSpPr>
          <a:xfrm>
            <a:off x="580046" y="1014868"/>
            <a:ext cx="4909596" cy="2466472"/>
            <a:chOff x="1023921" y="1850610"/>
            <a:chExt cx="4909596" cy="2466472"/>
          </a:xfrm>
        </p:grpSpPr>
        <p:pic>
          <p:nvPicPr>
            <p:cNvPr id="5" name="Picture 4">
              <a:extLst>
                <a:ext uri="{FF2B5EF4-FFF2-40B4-BE49-F238E27FC236}">
                  <a16:creationId xmlns:a16="http://schemas.microsoft.com/office/drawing/2014/main" id="{4EF88DAD-6039-5778-24A9-211E3F856DCE}"/>
                </a:ext>
              </a:extLst>
            </p:cNvPr>
            <p:cNvPicPr>
              <a:picLocks noChangeAspect="1"/>
            </p:cNvPicPr>
            <p:nvPr/>
          </p:nvPicPr>
          <p:blipFill>
            <a:blip r:embed="rId3"/>
            <a:stretch>
              <a:fillRect/>
            </a:stretch>
          </p:blipFill>
          <p:spPr>
            <a:xfrm>
              <a:off x="3548261" y="1850610"/>
              <a:ext cx="2367070" cy="2437602"/>
            </a:xfrm>
            <a:prstGeom prst="rect">
              <a:avLst/>
            </a:prstGeom>
          </p:spPr>
        </p:pic>
        <p:sp>
          <p:nvSpPr>
            <p:cNvPr id="6" name="Rectangle 5">
              <a:extLst>
                <a:ext uri="{FF2B5EF4-FFF2-40B4-BE49-F238E27FC236}">
                  <a16:creationId xmlns:a16="http://schemas.microsoft.com/office/drawing/2014/main" id="{344DB4CA-BEBB-0352-55B7-621E540B807F}"/>
                </a:ext>
              </a:extLst>
            </p:cNvPr>
            <p:cNvSpPr/>
            <p:nvPr/>
          </p:nvSpPr>
          <p:spPr>
            <a:xfrm>
              <a:off x="1023921" y="2467782"/>
              <a:ext cx="1074581" cy="1145500"/>
            </a:xfrm>
            <a:prstGeom prst="rect">
              <a:avLst/>
            </a:prstGeom>
            <a:no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EAAB0315-1EB8-9ACE-0D6C-F3C78A67FA15}"/>
                </a:ext>
              </a:extLst>
            </p:cNvPr>
            <p:cNvSpPr/>
            <p:nvPr/>
          </p:nvSpPr>
          <p:spPr>
            <a:xfrm>
              <a:off x="3515190" y="1850610"/>
              <a:ext cx="2418327" cy="246647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9" name="Rectangle 8">
            <a:extLst>
              <a:ext uri="{FF2B5EF4-FFF2-40B4-BE49-F238E27FC236}">
                <a16:creationId xmlns:a16="http://schemas.microsoft.com/office/drawing/2014/main" id="{41724605-C85A-2D2A-1BCA-047CF88B2918}"/>
              </a:ext>
            </a:extLst>
          </p:cNvPr>
          <p:cNvSpPr/>
          <p:nvPr/>
        </p:nvSpPr>
        <p:spPr>
          <a:xfrm>
            <a:off x="129695" y="3013418"/>
            <a:ext cx="1978426"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Gulf Coast East</a:t>
            </a:r>
          </a:p>
        </p:txBody>
      </p:sp>
      <p:sp>
        <p:nvSpPr>
          <p:cNvPr id="10" name="Rectangle 9">
            <a:extLst>
              <a:ext uri="{FF2B5EF4-FFF2-40B4-BE49-F238E27FC236}">
                <a16:creationId xmlns:a16="http://schemas.microsoft.com/office/drawing/2014/main" id="{83CE33C8-1148-A973-3D45-00234E7B89FD}"/>
              </a:ext>
            </a:extLst>
          </p:cNvPr>
          <p:cNvSpPr/>
          <p:nvPr/>
        </p:nvSpPr>
        <p:spPr>
          <a:xfrm>
            <a:off x="2833159" y="3562557"/>
            <a:ext cx="2677336" cy="400110"/>
          </a:xfrm>
          <a:prstGeom prst="rect">
            <a:avLst/>
          </a:prstGeom>
          <a:noFill/>
        </p:spPr>
        <p:txBody>
          <a:bodyPr wrap="squar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One Type Curve Area</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2" name="Graphic 11" descr="Oil Rig with solid fill">
            <a:extLst>
              <a:ext uri="{FF2B5EF4-FFF2-40B4-BE49-F238E27FC236}">
                <a16:creationId xmlns:a16="http://schemas.microsoft.com/office/drawing/2014/main" id="{BC0AA767-8162-EEEF-16CF-571E85D875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9750" y="3838405"/>
            <a:ext cx="914400" cy="914400"/>
          </a:xfrm>
          <a:prstGeom prst="rect">
            <a:avLst/>
          </a:prstGeom>
        </p:spPr>
      </p:pic>
      <p:pic>
        <p:nvPicPr>
          <p:cNvPr id="13" name="Graphic 12" descr="Oil Rig with solid fill">
            <a:extLst>
              <a:ext uri="{FF2B5EF4-FFF2-40B4-BE49-F238E27FC236}">
                <a16:creationId xmlns:a16="http://schemas.microsoft.com/office/drawing/2014/main" id="{0E1661FB-3ABE-7CA6-4DB9-2A2075A3DC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9006" y="3900536"/>
            <a:ext cx="914400" cy="914400"/>
          </a:xfrm>
          <a:prstGeom prst="rect">
            <a:avLst/>
          </a:prstGeom>
        </p:spPr>
      </p:pic>
      <p:pic>
        <p:nvPicPr>
          <p:cNvPr id="15" name="Graphic 14" descr="Golf Flag In Hole with solid fill">
            <a:extLst>
              <a:ext uri="{FF2B5EF4-FFF2-40B4-BE49-F238E27FC236}">
                <a16:creationId xmlns:a16="http://schemas.microsoft.com/office/drawing/2014/main" id="{6C099E87-6757-64F1-20DC-C4F5B2D6E9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6206" y="1174840"/>
            <a:ext cx="457200" cy="457200"/>
          </a:xfrm>
          <a:prstGeom prst="rect">
            <a:avLst/>
          </a:prstGeom>
        </p:spPr>
      </p:pic>
      <p:pic>
        <p:nvPicPr>
          <p:cNvPr id="16" name="Graphic 15" descr="Golf Flag In Hole with solid fill">
            <a:extLst>
              <a:ext uri="{FF2B5EF4-FFF2-40B4-BE49-F238E27FC236}">
                <a16:creationId xmlns:a16="http://schemas.microsoft.com/office/drawing/2014/main" id="{68CA570A-B453-0223-2591-C74451F5C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3278" y="1976190"/>
            <a:ext cx="457200" cy="457200"/>
          </a:xfrm>
          <a:prstGeom prst="rect">
            <a:avLst/>
          </a:prstGeom>
        </p:spPr>
      </p:pic>
      <p:pic>
        <p:nvPicPr>
          <p:cNvPr id="17" name="Graphic 16" descr="Golf Flag In Hole with solid fill">
            <a:extLst>
              <a:ext uri="{FF2B5EF4-FFF2-40B4-BE49-F238E27FC236}">
                <a16:creationId xmlns:a16="http://schemas.microsoft.com/office/drawing/2014/main" id="{5E8BE5F3-00DB-C2DC-B205-1975DE749A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7515" y="2548940"/>
            <a:ext cx="457200" cy="457200"/>
          </a:xfrm>
          <a:prstGeom prst="rect">
            <a:avLst/>
          </a:prstGeom>
        </p:spPr>
      </p:pic>
      <p:pic>
        <p:nvPicPr>
          <p:cNvPr id="18" name="Graphic 17" descr="Golf Flag In Hole with solid fill">
            <a:extLst>
              <a:ext uri="{FF2B5EF4-FFF2-40B4-BE49-F238E27FC236}">
                <a16:creationId xmlns:a16="http://schemas.microsoft.com/office/drawing/2014/main" id="{13695C6E-2B77-DAC0-5740-7EDEC5C230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80154" y="1403440"/>
            <a:ext cx="457200" cy="457200"/>
          </a:xfrm>
          <a:prstGeom prst="rect">
            <a:avLst/>
          </a:prstGeom>
        </p:spPr>
      </p:pic>
      <p:pic>
        <p:nvPicPr>
          <p:cNvPr id="19" name="Graphic 18" descr="Golf Flag In Hole with solid fill">
            <a:extLst>
              <a:ext uri="{FF2B5EF4-FFF2-40B4-BE49-F238E27FC236}">
                <a16:creationId xmlns:a16="http://schemas.microsoft.com/office/drawing/2014/main" id="{78C14E9B-68FD-F739-3036-E227D9F5BF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6078" y="2807279"/>
            <a:ext cx="457200" cy="457200"/>
          </a:xfrm>
          <a:prstGeom prst="rect">
            <a:avLst/>
          </a:prstGeom>
        </p:spPr>
      </p:pic>
      <p:pic>
        <p:nvPicPr>
          <p:cNvPr id="31" name="Graphic 30" descr="Badge 4 with solid fill">
            <a:extLst>
              <a:ext uri="{FF2B5EF4-FFF2-40B4-BE49-F238E27FC236}">
                <a16:creationId xmlns:a16="http://schemas.microsoft.com/office/drawing/2014/main" id="{947E26B3-FA8A-F385-293A-2D90EDA10E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09405" y="985998"/>
            <a:ext cx="512604" cy="512604"/>
          </a:xfrm>
          <a:prstGeom prst="rect">
            <a:avLst/>
          </a:prstGeom>
        </p:spPr>
      </p:pic>
      <p:pic>
        <p:nvPicPr>
          <p:cNvPr id="33" name="Graphic 32" descr="Badge with solid fill">
            <a:extLst>
              <a:ext uri="{FF2B5EF4-FFF2-40B4-BE49-F238E27FC236}">
                <a16:creationId xmlns:a16="http://schemas.microsoft.com/office/drawing/2014/main" id="{9F0859E0-9EB5-5C3E-4942-E9B1F06BE0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76865" y="731594"/>
            <a:ext cx="512604" cy="512604"/>
          </a:xfrm>
          <a:prstGeom prst="rect">
            <a:avLst/>
          </a:prstGeom>
        </p:spPr>
      </p:pic>
      <p:pic>
        <p:nvPicPr>
          <p:cNvPr id="35" name="Graphic 34" descr="Badge 3 with solid fill">
            <a:extLst>
              <a:ext uri="{FF2B5EF4-FFF2-40B4-BE49-F238E27FC236}">
                <a16:creationId xmlns:a16="http://schemas.microsoft.com/office/drawing/2014/main" id="{700852B4-8A69-20F9-F216-8893D3CDEE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11613" y="1843038"/>
            <a:ext cx="512604" cy="512604"/>
          </a:xfrm>
          <a:prstGeom prst="rect">
            <a:avLst/>
          </a:prstGeom>
        </p:spPr>
      </p:pic>
      <p:pic>
        <p:nvPicPr>
          <p:cNvPr id="37" name="Graphic 36" descr="Badge 5 with solid fill">
            <a:extLst>
              <a:ext uri="{FF2B5EF4-FFF2-40B4-BE49-F238E27FC236}">
                <a16:creationId xmlns:a16="http://schemas.microsoft.com/office/drawing/2014/main" id="{C90528F6-1B12-00C0-0083-1073A47622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55205" y="2817399"/>
            <a:ext cx="512604" cy="512604"/>
          </a:xfrm>
          <a:prstGeom prst="rect">
            <a:avLst/>
          </a:prstGeom>
        </p:spPr>
      </p:pic>
      <p:pic>
        <p:nvPicPr>
          <p:cNvPr id="39" name="Graphic 38" descr="Badge 1 with solid fill">
            <a:extLst>
              <a:ext uri="{FF2B5EF4-FFF2-40B4-BE49-F238E27FC236}">
                <a16:creationId xmlns:a16="http://schemas.microsoft.com/office/drawing/2014/main" id="{B6D3FF40-E1FA-309A-1E5E-EC9080FB67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53491" y="2864142"/>
            <a:ext cx="512604" cy="512604"/>
          </a:xfrm>
          <a:prstGeom prst="rect">
            <a:avLst/>
          </a:prstGeom>
        </p:spPr>
      </p:pic>
      <p:grpSp>
        <p:nvGrpSpPr>
          <p:cNvPr id="152" name="Group 151">
            <a:extLst>
              <a:ext uri="{FF2B5EF4-FFF2-40B4-BE49-F238E27FC236}">
                <a16:creationId xmlns:a16="http://schemas.microsoft.com/office/drawing/2014/main" id="{57D6C62F-5F71-DA38-7D0A-2B13DF58CB8D}"/>
              </a:ext>
            </a:extLst>
          </p:cNvPr>
          <p:cNvGrpSpPr/>
          <p:nvPr/>
        </p:nvGrpSpPr>
        <p:grpSpPr>
          <a:xfrm>
            <a:off x="3351167" y="941868"/>
            <a:ext cx="5058716" cy="2481732"/>
            <a:chOff x="1023921" y="1806480"/>
            <a:chExt cx="5058716" cy="2481732"/>
          </a:xfrm>
        </p:grpSpPr>
        <p:pic>
          <p:nvPicPr>
            <p:cNvPr id="153" name="Picture 152">
              <a:extLst>
                <a:ext uri="{FF2B5EF4-FFF2-40B4-BE49-F238E27FC236}">
                  <a16:creationId xmlns:a16="http://schemas.microsoft.com/office/drawing/2014/main" id="{1DEF3610-62C4-E1F8-3DDF-156AC1859F7C}"/>
                </a:ext>
              </a:extLst>
            </p:cNvPr>
            <p:cNvPicPr>
              <a:picLocks noChangeAspect="1"/>
            </p:cNvPicPr>
            <p:nvPr/>
          </p:nvPicPr>
          <p:blipFill>
            <a:blip r:embed="rId3"/>
            <a:stretch>
              <a:fillRect/>
            </a:stretch>
          </p:blipFill>
          <p:spPr>
            <a:xfrm>
              <a:off x="3715567" y="1850610"/>
              <a:ext cx="2367070" cy="2437602"/>
            </a:xfrm>
            <a:prstGeom prst="rect">
              <a:avLst/>
            </a:prstGeom>
          </p:spPr>
        </p:pic>
        <p:sp>
          <p:nvSpPr>
            <p:cNvPr id="154" name="Rectangle 153">
              <a:extLst>
                <a:ext uri="{FF2B5EF4-FFF2-40B4-BE49-F238E27FC236}">
                  <a16:creationId xmlns:a16="http://schemas.microsoft.com/office/drawing/2014/main" id="{AAAF4C32-3C5E-27C8-BBCA-CE06F3C92253}"/>
                </a:ext>
              </a:extLst>
            </p:cNvPr>
            <p:cNvSpPr/>
            <p:nvPr/>
          </p:nvSpPr>
          <p:spPr>
            <a:xfrm>
              <a:off x="1023921" y="2467782"/>
              <a:ext cx="1074581" cy="1145500"/>
            </a:xfrm>
            <a:prstGeom prst="rect">
              <a:avLst/>
            </a:prstGeom>
            <a:no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56" name="Rectangle 155">
              <a:extLst>
                <a:ext uri="{FF2B5EF4-FFF2-40B4-BE49-F238E27FC236}">
                  <a16:creationId xmlns:a16="http://schemas.microsoft.com/office/drawing/2014/main" id="{196FB818-5778-1055-0FD2-318A12E431B0}"/>
                </a:ext>
              </a:extLst>
            </p:cNvPr>
            <p:cNvSpPr/>
            <p:nvPr/>
          </p:nvSpPr>
          <p:spPr>
            <a:xfrm>
              <a:off x="3643259" y="1806480"/>
              <a:ext cx="2418327" cy="246647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58" name="Rectangle 157">
            <a:extLst>
              <a:ext uri="{FF2B5EF4-FFF2-40B4-BE49-F238E27FC236}">
                <a16:creationId xmlns:a16="http://schemas.microsoft.com/office/drawing/2014/main" id="{FCD7CD78-751B-857F-BC8C-2146A8917B68}"/>
              </a:ext>
            </a:extLst>
          </p:cNvPr>
          <p:cNvSpPr/>
          <p:nvPr/>
        </p:nvSpPr>
        <p:spPr>
          <a:xfrm>
            <a:off x="5604280" y="3533687"/>
            <a:ext cx="2677336" cy="400110"/>
          </a:xfrm>
          <a:prstGeom prst="rect">
            <a:avLst/>
          </a:prstGeom>
          <a:noFill/>
        </p:spPr>
        <p:txBody>
          <a:bodyPr wrap="squar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One Type Curve Area</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59" name="Graphic 158" descr="Oil Rig with solid fill">
            <a:extLst>
              <a:ext uri="{FF2B5EF4-FFF2-40B4-BE49-F238E27FC236}">
                <a16:creationId xmlns:a16="http://schemas.microsoft.com/office/drawing/2014/main" id="{2DAF132F-1295-3ED7-D920-FF21882B3C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4492" y="3871281"/>
            <a:ext cx="914400" cy="914400"/>
          </a:xfrm>
          <a:prstGeom prst="rect">
            <a:avLst/>
          </a:prstGeom>
        </p:spPr>
      </p:pic>
      <p:pic>
        <p:nvPicPr>
          <p:cNvPr id="160" name="Graphic 159" descr="Oil Rig with solid fill">
            <a:extLst>
              <a:ext uri="{FF2B5EF4-FFF2-40B4-BE49-F238E27FC236}">
                <a16:creationId xmlns:a16="http://schemas.microsoft.com/office/drawing/2014/main" id="{961B574B-CAF2-4C96-BAB0-D1731591E6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5908" y="2407534"/>
            <a:ext cx="546110" cy="546110"/>
          </a:xfrm>
          <a:prstGeom prst="rect">
            <a:avLst/>
          </a:prstGeom>
        </p:spPr>
      </p:pic>
      <p:pic>
        <p:nvPicPr>
          <p:cNvPr id="161" name="Graphic 160" descr="Golf Flag In Hole with solid fill">
            <a:extLst>
              <a:ext uri="{FF2B5EF4-FFF2-40B4-BE49-F238E27FC236}">
                <a16:creationId xmlns:a16="http://schemas.microsoft.com/office/drawing/2014/main" id="{502597F0-7DA6-30EF-E9DB-F3D3B1CD4F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3967" y="1145970"/>
            <a:ext cx="457200" cy="457200"/>
          </a:xfrm>
          <a:prstGeom prst="rect">
            <a:avLst/>
          </a:prstGeom>
        </p:spPr>
      </p:pic>
      <p:pic>
        <p:nvPicPr>
          <p:cNvPr id="162" name="Graphic 161" descr="Golf Flag In Hole with solid fill">
            <a:extLst>
              <a:ext uri="{FF2B5EF4-FFF2-40B4-BE49-F238E27FC236}">
                <a16:creationId xmlns:a16="http://schemas.microsoft.com/office/drawing/2014/main" id="{18D113D0-AB39-7E13-2902-C3926362D2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91039" y="1947320"/>
            <a:ext cx="457200" cy="457200"/>
          </a:xfrm>
          <a:prstGeom prst="rect">
            <a:avLst/>
          </a:prstGeom>
        </p:spPr>
      </p:pic>
      <p:pic>
        <p:nvPicPr>
          <p:cNvPr id="163" name="Graphic 162" descr="Golf Flag In Hole with solid fill">
            <a:extLst>
              <a:ext uri="{FF2B5EF4-FFF2-40B4-BE49-F238E27FC236}">
                <a16:creationId xmlns:a16="http://schemas.microsoft.com/office/drawing/2014/main" id="{06946E93-21C9-2EA6-CFA4-E3A9448D24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5276" y="2520070"/>
            <a:ext cx="457200" cy="457200"/>
          </a:xfrm>
          <a:prstGeom prst="rect">
            <a:avLst/>
          </a:prstGeom>
        </p:spPr>
      </p:pic>
      <p:pic>
        <p:nvPicPr>
          <p:cNvPr id="164" name="Graphic 163" descr="Golf Flag In Hole with solid fill">
            <a:extLst>
              <a:ext uri="{FF2B5EF4-FFF2-40B4-BE49-F238E27FC236}">
                <a16:creationId xmlns:a16="http://schemas.microsoft.com/office/drawing/2014/main" id="{40BEE96A-D710-ACE4-CA95-00FC4574A3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7915" y="1374570"/>
            <a:ext cx="457200" cy="457200"/>
          </a:xfrm>
          <a:prstGeom prst="rect">
            <a:avLst/>
          </a:prstGeom>
        </p:spPr>
      </p:pic>
      <p:pic>
        <p:nvPicPr>
          <p:cNvPr id="165" name="Graphic 164" descr="Golf Flag In Hole with solid fill">
            <a:extLst>
              <a:ext uri="{FF2B5EF4-FFF2-40B4-BE49-F238E27FC236}">
                <a16:creationId xmlns:a16="http://schemas.microsoft.com/office/drawing/2014/main" id="{7DA307FF-EFCD-B269-F428-5C59A2D970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3839" y="2778409"/>
            <a:ext cx="457200" cy="457200"/>
          </a:xfrm>
          <a:prstGeom prst="rect">
            <a:avLst/>
          </a:prstGeom>
        </p:spPr>
      </p:pic>
      <p:pic>
        <p:nvPicPr>
          <p:cNvPr id="166" name="Graphic 165" descr="Badge 4 with solid fill">
            <a:extLst>
              <a:ext uri="{FF2B5EF4-FFF2-40B4-BE49-F238E27FC236}">
                <a16:creationId xmlns:a16="http://schemas.microsoft.com/office/drawing/2014/main" id="{65E17465-507A-14D9-F943-9D612EFC7F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0526" y="957128"/>
            <a:ext cx="512604" cy="512604"/>
          </a:xfrm>
          <a:prstGeom prst="rect">
            <a:avLst/>
          </a:prstGeom>
        </p:spPr>
      </p:pic>
      <p:pic>
        <p:nvPicPr>
          <p:cNvPr id="167" name="Graphic 166" descr="Badge with solid fill">
            <a:extLst>
              <a:ext uri="{FF2B5EF4-FFF2-40B4-BE49-F238E27FC236}">
                <a16:creationId xmlns:a16="http://schemas.microsoft.com/office/drawing/2014/main" id="{1F513D23-5022-4813-BF31-D7445258C2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4626" y="702724"/>
            <a:ext cx="512604" cy="512604"/>
          </a:xfrm>
          <a:prstGeom prst="rect">
            <a:avLst/>
          </a:prstGeom>
        </p:spPr>
      </p:pic>
      <p:pic>
        <p:nvPicPr>
          <p:cNvPr id="168" name="Graphic 167" descr="Badge 3 with solid fill">
            <a:extLst>
              <a:ext uri="{FF2B5EF4-FFF2-40B4-BE49-F238E27FC236}">
                <a16:creationId xmlns:a16="http://schemas.microsoft.com/office/drawing/2014/main" id="{EAA2A0B6-4D3A-DD0D-48F9-82833584E0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79374" y="1814168"/>
            <a:ext cx="512604" cy="512604"/>
          </a:xfrm>
          <a:prstGeom prst="rect">
            <a:avLst/>
          </a:prstGeom>
        </p:spPr>
      </p:pic>
      <p:pic>
        <p:nvPicPr>
          <p:cNvPr id="169" name="Graphic 168" descr="Badge 5 with solid fill">
            <a:extLst>
              <a:ext uri="{FF2B5EF4-FFF2-40B4-BE49-F238E27FC236}">
                <a16:creationId xmlns:a16="http://schemas.microsoft.com/office/drawing/2014/main" id="{77AD8F99-C4A2-C6B6-39DF-8418CDE4EB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22966" y="2788529"/>
            <a:ext cx="512604" cy="512604"/>
          </a:xfrm>
          <a:prstGeom prst="rect">
            <a:avLst/>
          </a:prstGeom>
        </p:spPr>
      </p:pic>
      <p:pic>
        <p:nvPicPr>
          <p:cNvPr id="170" name="Graphic 169" descr="Badge 1 with solid fill">
            <a:extLst>
              <a:ext uri="{FF2B5EF4-FFF2-40B4-BE49-F238E27FC236}">
                <a16:creationId xmlns:a16="http://schemas.microsoft.com/office/drawing/2014/main" id="{A3345FC6-90ED-1048-32DA-9853800D2B2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24612" y="2835272"/>
            <a:ext cx="512604" cy="512604"/>
          </a:xfrm>
          <a:prstGeom prst="rect">
            <a:avLst/>
          </a:prstGeom>
        </p:spPr>
      </p:pic>
      <p:grpSp>
        <p:nvGrpSpPr>
          <p:cNvPr id="172" name="Group 171">
            <a:extLst>
              <a:ext uri="{FF2B5EF4-FFF2-40B4-BE49-F238E27FC236}">
                <a16:creationId xmlns:a16="http://schemas.microsoft.com/office/drawing/2014/main" id="{996461F5-BA18-0697-0807-48818845FA86}"/>
              </a:ext>
            </a:extLst>
          </p:cNvPr>
          <p:cNvGrpSpPr/>
          <p:nvPr/>
        </p:nvGrpSpPr>
        <p:grpSpPr>
          <a:xfrm>
            <a:off x="6743137" y="911337"/>
            <a:ext cx="4909596" cy="2466472"/>
            <a:chOff x="1023921" y="1850610"/>
            <a:chExt cx="4909596" cy="2466472"/>
          </a:xfrm>
        </p:grpSpPr>
        <p:pic>
          <p:nvPicPr>
            <p:cNvPr id="173" name="Picture 172">
              <a:extLst>
                <a:ext uri="{FF2B5EF4-FFF2-40B4-BE49-F238E27FC236}">
                  <a16:creationId xmlns:a16="http://schemas.microsoft.com/office/drawing/2014/main" id="{EA0C296C-80A2-ABD1-780F-D22B2EA4A5DE}"/>
                </a:ext>
              </a:extLst>
            </p:cNvPr>
            <p:cNvPicPr>
              <a:picLocks noChangeAspect="1"/>
            </p:cNvPicPr>
            <p:nvPr/>
          </p:nvPicPr>
          <p:blipFill>
            <a:blip r:embed="rId3"/>
            <a:stretch>
              <a:fillRect/>
            </a:stretch>
          </p:blipFill>
          <p:spPr>
            <a:xfrm>
              <a:off x="3548261" y="1850610"/>
              <a:ext cx="2367070" cy="2437602"/>
            </a:xfrm>
            <a:prstGeom prst="rect">
              <a:avLst/>
            </a:prstGeom>
          </p:spPr>
        </p:pic>
        <p:sp>
          <p:nvSpPr>
            <p:cNvPr id="174" name="Rectangle 173">
              <a:extLst>
                <a:ext uri="{FF2B5EF4-FFF2-40B4-BE49-F238E27FC236}">
                  <a16:creationId xmlns:a16="http://schemas.microsoft.com/office/drawing/2014/main" id="{4E15A966-329D-9F66-C7C0-121394417F05}"/>
                </a:ext>
              </a:extLst>
            </p:cNvPr>
            <p:cNvSpPr/>
            <p:nvPr/>
          </p:nvSpPr>
          <p:spPr>
            <a:xfrm>
              <a:off x="1023921" y="2467782"/>
              <a:ext cx="1074581" cy="1145500"/>
            </a:xfrm>
            <a:prstGeom prst="rect">
              <a:avLst/>
            </a:prstGeom>
            <a:no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6" name="Rectangle 175">
              <a:extLst>
                <a:ext uri="{FF2B5EF4-FFF2-40B4-BE49-F238E27FC236}">
                  <a16:creationId xmlns:a16="http://schemas.microsoft.com/office/drawing/2014/main" id="{356DB853-605E-605B-DCAB-C5D22C3C60BC}"/>
                </a:ext>
              </a:extLst>
            </p:cNvPr>
            <p:cNvSpPr/>
            <p:nvPr/>
          </p:nvSpPr>
          <p:spPr>
            <a:xfrm>
              <a:off x="3515190" y="1850610"/>
              <a:ext cx="2418327" cy="2466472"/>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78" name="Rectangle 177">
            <a:extLst>
              <a:ext uri="{FF2B5EF4-FFF2-40B4-BE49-F238E27FC236}">
                <a16:creationId xmlns:a16="http://schemas.microsoft.com/office/drawing/2014/main" id="{B6233E59-A955-B3D8-E42C-3EBAAB01BCCB}"/>
              </a:ext>
            </a:extLst>
          </p:cNvPr>
          <p:cNvSpPr/>
          <p:nvPr/>
        </p:nvSpPr>
        <p:spPr>
          <a:xfrm>
            <a:off x="8996250" y="3459026"/>
            <a:ext cx="2677336" cy="400110"/>
          </a:xfrm>
          <a:prstGeom prst="rect">
            <a:avLst/>
          </a:prstGeom>
          <a:noFill/>
        </p:spPr>
        <p:txBody>
          <a:bodyPr wrap="squar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One Type Curve Area</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179" name="Graphic 178" descr="Oil Rig with solid fill">
            <a:extLst>
              <a:ext uri="{FF2B5EF4-FFF2-40B4-BE49-F238E27FC236}">
                <a16:creationId xmlns:a16="http://schemas.microsoft.com/office/drawing/2014/main" id="{1828463A-C324-B5C4-4E01-1E7D842C4E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9842" y="906957"/>
            <a:ext cx="430404" cy="430404"/>
          </a:xfrm>
          <a:prstGeom prst="rect">
            <a:avLst/>
          </a:prstGeom>
        </p:spPr>
      </p:pic>
      <p:pic>
        <p:nvPicPr>
          <p:cNvPr id="180" name="Graphic 179" descr="Oil Rig with solid fill">
            <a:extLst>
              <a:ext uri="{FF2B5EF4-FFF2-40B4-BE49-F238E27FC236}">
                <a16:creationId xmlns:a16="http://schemas.microsoft.com/office/drawing/2014/main" id="{6EEA950E-DAD5-5162-77D6-7BDA6A91E3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9194" y="2388561"/>
            <a:ext cx="422607" cy="422607"/>
          </a:xfrm>
          <a:prstGeom prst="rect">
            <a:avLst/>
          </a:prstGeom>
        </p:spPr>
      </p:pic>
      <p:pic>
        <p:nvPicPr>
          <p:cNvPr id="181" name="Graphic 180" descr="Golf Flag In Hole with solid fill">
            <a:extLst>
              <a:ext uri="{FF2B5EF4-FFF2-40B4-BE49-F238E27FC236}">
                <a16:creationId xmlns:a16="http://schemas.microsoft.com/office/drawing/2014/main" id="{726D9132-90F7-735D-E3FB-41A587650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9297" y="1071309"/>
            <a:ext cx="457200" cy="457200"/>
          </a:xfrm>
          <a:prstGeom prst="rect">
            <a:avLst/>
          </a:prstGeom>
        </p:spPr>
      </p:pic>
      <p:pic>
        <p:nvPicPr>
          <p:cNvPr id="182" name="Graphic 181" descr="Golf Flag In Hole with solid fill">
            <a:extLst>
              <a:ext uri="{FF2B5EF4-FFF2-40B4-BE49-F238E27FC236}">
                <a16:creationId xmlns:a16="http://schemas.microsoft.com/office/drawing/2014/main" id="{6102EDB9-E3EC-4411-83A8-EFCCD81D0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6369" y="1872659"/>
            <a:ext cx="457200" cy="457200"/>
          </a:xfrm>
          <a:prstGeom prst="rect">
            <a:avLst/>
          </a:prstGeom>
        </p:spPr>
      </p:pic>
      <p:pic>
        <p:nvPicPr>
          <p:cNvPr id="183" name="Graphic 182" descr="Golf Flag In Hole with solid fill">
            <a:extLst>
              <a:ext uri="{FF2B5EF4-FFF2-40B4-BE49-F238E27FC236}">
                <a16:creationId xmlns:a16="http://schemas.microsoft.com/office/drawing/2014/main" id="{F6C44225-9853-ACF4-32C6-C8A170AF79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00606" y="2445409"/>
            <a:ext cx="457200" cy="457200"/>
          </a:xfrm>
          <a:prstGeom prst="rect">
            <a:avLst/>
          </a:prstGeom>
        </p:spPr>
      </p:pic>
      <p:pic>
        <p:nvPicPr>
          <p:cNvPr id="184" name="Graphic 183" descr="Golf Flag In Hole with solid fill">
            <a:extLst>
              <a:ext uri="{FF2B5EF4-FFF2-40B4-BE49-F238E27FC236}">
                <a16:creationId xmlns:a16="http://schemas.microsoft.com/office/drawing/2014/main" id="{4CE675DE-E0C2-1224-DB9C-7CFADD602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3245" y="1299909"/>
            <a:ext cx="457200" cy="457200"/>
          </a:xfrm>
          <a:prstGeom prst="rect">
            <a:avLst/>
          </a:prstGeom>
        </p:spPr>
      </p:pic>
      <p:pic>
        <p:nvPicPr>
          <p:cNvPr id="185" name="Graphic 184" descr="Golf Flag In Hole with solid fill">
            <a:extLst>
              <a:ext uri="{FF2B5EF4-FFF2-40B4-BE49-F238E27FC236}">
                <a16:creationId xmlns:a16="http://schemas.microsoft.com/office/drawing/2014/main" id="{78DBBF0D-E58B-7868-AA25-E9E53AAEFA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29169" y="2703748"/>
            <a:ext cx="457200" cy="457200"/>
          </a:xfrm>
          <a:prstGeom prst="rect">
            <a:avLst/>
          </a:prstGeom>
        </p:spPr>
      </p:pic>
      <p:pic>
        <p:nvPicPr>
          <p:cNvPr id="186" name="Graphic 185" descr="Badge 4 with solid fill">
            <a:extLst>
              <a:ext uri="{FF2B5EF4-FFF2-40B4-BE49-F238E27FC236}">
                <a16:creationId xmlns:a16="http://schemas.microsoft.com/office/drawing/2014/main" id="{B5806A41-6205-B264-8E0E-26E8FCCB80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72496" y="882467"/>
            <a:ext cx="512604" cy="512604"/>
          </a:xfrm>
          <a:prstGeom prst="rect">
            <a:avLst/>
          </a:prstGeom>
        </p:spPr>
      </p:pic>
      <p:pic>
        <p:nvPicPr>
          <p:cNvPr id="187" name="Graphic 186" descr="Badge with solid fill">
            <a:extLst>
              <a:ext uri="{FF2B5EF4-FFF2-40B4-BE49-F238E27FC236}">
                <a16:creationId xmlns:a16="http://schemas.microsoft.com/office/drawing/2014/main" id="{CA29ACA4-307B-A867-F4B5-334A9E737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39956" y="628063"/>
            <a:ext cx="512604" cy="512604"/>
          </a:xfrm>
          <a:prstGeom prst="rect">
            <a:avLst/>
          </a:prstGeom>
        </p:spPr>
      </p:pic>
      <p:pic>
        <p:nvPicPr>
          <p:cNvPr id="188" name="Graphic 187" descr="Badge 3 with solid fill">
            <a:extLst>
              <a:ext uri="{FF2B5EF4-FFF2-40B4-BE49-F238E27FC236}">
                <a16:creationId xmlns:a16="http://schemas.microsoft.com/office/drawing/2014/main" id="{2BAC63A4-CF2F-CED2-1BF3-E4BC967341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74704" y="1739507"/>
            <a:ext cx="512604" cy="512604"/>
          </a:xfrm>
          <a:prstGeom prst="rect">
            <a:avLst/>
          </a:prstGeom>
        </p:spPr>
      </p:pic>
      <p:pic>
        <p:nvPicPr>
          <p:cNvPr id="189" name="Graphic 188" descr="Badge 5 with solid fill">
            <a:extLst>
              <a:ext uri="{FF2B5EF4-FFF2-40B4-BE49-F238E27FC236}">
                <a16:creationId xmlns:a16="http://schemas.microsoft.com/office/drawing/2014/main" id="{5B5BE198-4013-A2D4-E809-C8A543D5F8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18296" y="2713868"/>
            <a:ext cx="512604" cy="512604"/>
          </a:xfrm>
          <a:prstGeom prst="rect">
            <a:avLst/>
          </a:prstGeom>
        </p:spPr>
      </p:pic>
      <p:pic>
        <p:nvPicPr>
          <p:cNvPr id="190" name="Graphic 189" descr="Badge 1 with solid fill">
            <a:extLst>
              <a:ext uri="{FF2B5EF4-FFF2-40B4-BE49-F238E27FC236}">
                <a16:creationId xmlns:a16="http://schemas.microsoft.com/office/drawing/2014/main" id="{62103592-E9DC-32B6-3AC4-28454BBFC5A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16582" y="2760611"/>
            <a:ext cx="512604" cy="512604"/>
          </a:xfrm>
          <a:prstGeom prst="rect">
            <a:avLst/>
          </a:prstGeom>
        </p:spPr>
      </p:pic>
      <p:sp>
        <p:nvSpPr>
          <p:cNvPr id="191" name="TextBox 190">
            <a:extLst>
              <a:ext uri="{FF2B5EF4-FFF2-40B4-BE49-F238E27FC236}">
                <a16:creationId xmlns:a16="http://schemas.microsoft.com/office/drawing/2014/main" id="{7E787EEB-B149-AEDA-9DB1-B4930CF8D5AA}"/>
              </a:ext>
            </a:extLst>
          </p:cNvPr>
          <p:cNvSpPr txBox="1"/>
          <p:nvPr/>
        </p:nvSpPr>
        <p:spPr>
          <a:xfrm>
            <a:off x="3165325" y="4996691"/>
            <a:ext cx="1773114" cy="492443"/>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Ranking of Inventory</a:t>
            </a:r>
          </a:p>
          <a:p>
            <a:pPr algn="ctr">
              <a:buClrTx/>
              <a:buFontTx/>
              <a:buNone/>
            </a:pPr>
            <a:r>
              <a:rPr lang="en-US" sz="1600" b="1" kern="1200" dirty="0">
                <a:solidFill>
                  <a:prstClr val="black"/>
                </a:solidFill>
                <a:latin typeface="Calibri" panose="020F0502020204030204"/>
                <a:ea typeface="+mn-ea"/>
                <a:cs typeface="+mn-cs"/>
              </a:rPr>
              <a:t>Based on IRR</a:t>
            </a:r>
            <a:endParaRPr lang="en-IN" sz="1600" b="1" kern="1200" dirty="0">
              <a:solidFill>
                <a:prstClr val="black"/>
              </a:solidFill>
              <a:latin typeface="Calibri" panose="020F0502020204030204"/>
              <a:ea typeface="+mn-ea"/>
              <a:cs typeface="+mn-cs"/>
            </a:endParaRPr>
          </a:p>
        </p:txBody>
      </p:sp>
      <p:sp>
        <p:nvSpPr>
          <p:cNvPr id="192" name="TextBox 191">
            <a:extLst>
              <a:ext uri="{FF2B5EF4-FFF2-40B4-BE49-F238E27FC236}">
                <a16:creationId xmlns:a16="http://schemas.microsoft.com/office/drawing/2014/main" id="{9B4BCA60-DDEF-5A9A-4230-B175E06115E0}"/>
              </a:ext>
            </a:extLst>
          </p:cNvPr>
          <p:cNvSpPr txBox="1"/>
          <p:nvPr/>
        </p:nvSpPr>
        <p:spPr>
          <a:xfrm>
            <a:off x="5692776" y="5028284"/>
            <a:ext cx="2946577" cy="984885"/>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Checking the earliest </a:t>
            </a:r>
          </a:p>
          <a:p>
            <a:pPr algn="ctr">
              <a:buClrTx/>
              <a:buFontTx/>
              <a:buNone/>
            </a:pPr>
            <a:r>
              <a:rPr lang="en-US" sz="1600" b="1" kern="1200" dirty="0">
                <a:solidFill>
                  <a:prstClr val="black"/>
                </a:solidFill>
                <a:latin typeface="Calibri" panose="020F0502020204030204"/>
                <a:ea typeface="+mn-ea"/>
                <a:cs typeface="+mn-cs"/>
              </a:rPr>
              <a:t>Available rig</a:t>
            </a:r>
          </a:p>
          <a:p>
            <a:pPr algn="ctr">
              <a:buClrTx/>
              <a:buFontTx/>
              <a:buNone/>
            </a:pPr>
            <a:endParaRPr lang="en-US" sz="1600" b="1" kern="1200" dirty="0">
              <a:solidFill>
                <a:prstClr val="black"/>
              </a:solidFill>
              <a:latin typeface="Calibri" panose="020F0502020204030204"/>
              <a:ea typeface="+mn-ea"/>
              <a:cs typeface="+mn-cs"/>
            </a:endParaRPr>
          </a:p>
          <a:p>
            <a:pPr algn="ctr">
              <a:buClrTx/>
            </a:pPr>
            <a:r>
              <a:rPr lang="en-US" sz="1600" b="1" kern="1200" dirty="0">
                <a:solidFill>
                  <a:prstClr val="black"/>
                </a:solidFill>
                <a:latin typeface="Calibri" panose="020F0502020204030204"/>
                <a:ea typeface="+mn-ea"/>
                <a:cs typeface="+mn-cs"/>
              </a:rPr>
              <a:t>Adding 10 days buffer for rig move</a:t>
            </a:r>
            <a:endParaRPr lang="en-IN" sz="1600" b="1" kern="1200" dirty="0">
              <a:solidFill>
                <a:prstClr val="black"/>
              </a:solidFill>
              <a:latin typeface="Calibri" panose="020F0502020204030204"/>
              <a:ea typeface="+mn-ea"/>
              <a:cs typeface="+mn-cs"/>
            </a:endParaRPr>
          </a:p>
        </p:txBody>
      </p:sp>
      <p:cxnSp>
        <p:nvCxnSpPr>
          <p:cNvPr id="202" name="Straight Connector 201">
            <a:extLst>
              <a:ext uri="{FF2B5EF4-FFF2-40B4-BE49-F238E27FC236}">
                <a16:creationId xmlns:a16="http://schemas.microsoft.com/office/drawing/2014/main" id="{5A68D6EC-FBB4-9ABF-418A-10E4940CE960}"/>
              </a:ext>
            </a:extLst>
          </p:cNvPr>
          <p:cNvCxnSpPr>
            <a:cxnSpLocks/>
          </p:cNvCxnSpPr>
          <p:nvPr/>
        </p:nvCxnSpPr>
        <p:spPr>
          <a:xfrm flipH="1" flipV="1">
            <a:off x="2399086" y="725760"/>
            <a:ext cx="7167" cy="570453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6" name="Straight Connector 205">
            <a:extLst>
              <a:ext uri="{FF2B5EF4-FFF2-40B4-BE49-F238E27FC236}">
                <a16:creationId xmlns:a16="http://schemas.microsoft.com/office/drawing/2014/main" id="{E5DF3480-5D68-21B9-3AF5-33E516DF602B}"/>
              </a:ext>
            </a:extLst>
          </p:cNvPr>
          <p:cNvCxnSpPr>
            <a:cxnSpLocks/>
          </p:cNvCxnSpPr>
          <p:nvPr/>
        </p:nvCxnSpPr>
        <p:spPr>
          <a:xfrm flipH="1" flipV="1">
            <a:off x="5629032" y="735469"/>
            <a:ext cx="7167" cy="570453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7" name="Straight Connector 206">
            <a:extLst>
              <a:ext uri="{FF2B5EF4-FFF2-40B4-BE49-F238E27FC236}">
                <a16:creationId xmlns:a16="http://schemas.microsoft.com/office/drawing/2014/main" id="{5758D570-8069-2E30-67CE-FA8A7E6B3F36}"/>
              </a:ext>
            </a:extLst>
          </p:cNvPr>
          <p:cNvCxnSpPr>
            <a:cxnSpLocks/>
          </p:cNvCxnSpPr>
          <p:nvPr/>
        </p:nvCxnSpPr>
        <p:spPr>
          <a:xfrm flipH="1" flipV="1">
            <a:off x="8695930" y="741951"/>
            <a:ext cx="7167" cy="5704537"/>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8" name="TextBox 207">
            <a:extLst>
              <a:ext uri="{FF2B5EF4-FFF2-40B4-BE49-F238E27FC236}">
                <a16:creationId xmlns:a16="http://schemas.microsoft.com/office/drawing/2014/main" id="{8CB9E78F-9992-2661-8412-1843845773DF}"/>
              </a:ext>
            </a:extLst>
          </p:cNvPr>
          <p:cNvSpPr txBox="1"/>
          <p:nvPr/>
        </p:nvSpPr>
        <p:spPr>
          <a:xfrm>
            <a:off x="9115496" y="4893159"/>
            <a:ext cx="2603277" cy="738664"/>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Simultaneously updating the </a:t>
            </a:r>
          </a:p>
          <a:p>
            <a:pPr algn="ctr">
              <a:buClrTx/>
              <a:buFontTx/>
              <a:buNone/>
            </a:pPr>
            <a:r>
              <a:rPr lang="en-US" sz="1600" b="1" kern="1200" dirty="0">
                <a:solidFill>
                  <a:prstClr val="black"/>
                </a:solidFill>
                <a:latin typeface="Calibri" panose="020F0502020204030204"/>
                <a:ea typeface="+mn-ea"/>
                <a:cs typeface="+mn-cs"/>
              </a:rPr>
              <a:t>Inventory list and rig available </a:t>
            </a:r>
          </a:p>
          <a:p>
            <a:pPr algn="ctr">
              <a:buClrTx/>
              <a:buFontTx/>
              <a:buNone/>
            </a:pPr>
            <a:r>
              <a:rPr lang="en-US" sz="1600" b="1" kern="1200" dirty="0">
                <a:solidFill>
                  <a:prstClr val="black"/>
                </a:solidFill>
                <a:latin typeface="Calibri" panose="020F0502020204030204"/>
                <a:ea typeface="+mn-ea"/>
                <a:cs typeface="+mn-cs"/>
              </a:rPr>
              <a:t>list</a:t>
            </a:r>
            <a:endParaRPr lang="en-IN" sz="1600" b="1" kern="1200" dirty="0">
              <a:solidFill>
                <a:prstClr val="black"/>
              </a:solidFill>
              <a:latin typeface="Calibri" panose="020F0502020204030204"/>
              <a:ea typeface="+mn-ea"/>
              <a:cs typeface="+mn-cs"/>
            </a:endParaRPr>
          </a:p>
        </p:txBody>
      </p:sp>
      <p:sp>
        <p:nvSpPr>
          <p:cNvPr id="2" name="Title 29">
            <a:extLst>
              <a:ext uri="{FF2B5EF4-FFF2-40B4-BE49-F238E27FC236}">
                <a16:creationId xmlns:a16="http://schemas.microsoft.com/office/drawing/2014/main" id="{7491307D-9017-29AC-4965-BDFFCE331A5C}"/>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Drilling and Scheduling Model</a:t>
            </a:r>
          </a:p>
        </p:txBody>
      </p:sp>
      <p:cxnSp>
        <p:nvCxnSpPr>
          <p:cNvPr id="7" name="Straight Arrow Connector 6">
            <a:extLst>
              <a:ext uri="{FF2B5EF4-FFF2-40B4-BE49-F238E27FC236}">
                <a16:creationId xmlns:a16="http://schemas.microsoft.com/office/drawing/2014/main" id="{7191E03B-9736-FFB0-01D5-F0605620168C}"/>
              </a:ext>
            </a:extLst>
          </p:cNvPr>
          <p:cNvCxnSpPr/>
          <p:nvPr/>
        </p:nvCxnSpPr>
        <p:spPr>
          <a:xfrm flipV="1">
            <a:off x="3998384" y="2912534"/>
            <a:ext cx="2078566" cy="12445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BFFDADD-E602-C9DB-4EF5-CB81871EE979}"/>
              </a:ext>
            </a:extLst>
          </p:cNvPr>
          <p:cNvCxnSpPr>
            <a:cxnSpLocks/>
          </p:cNvCxnSpPr>
          <p:nvPr/>
        </p:nvCxnSpPr>
        <p:spPr>
          <a:xfrm flipV="1">
            <a:off x="8121446" y="1424675"/>
            <a:ext cx="1460644" cy="26872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B4BCDC37-04D9-676B-C44C-2A499B3759A4}"/>
              </a:ext>
            </a:extLst>
          </p:cNvPr>
          <p:cNvSpPr/>
          <p:nvPr/>
        </p:nvSpPr>
        <p:spPr>
          <a:xfrm>
            <a:off x="9767841" y="1529378"/>
            <a:ext cx="1074581" cy="1145500"/>
          </a:xfrm>
          <a:prstGeom prst="rect">
            <a:avLst/>
          </a:prstGeom>
          <a:noFill/>
          <a:ln>
            <a:solidFill>
              <a:schemeClr val="bg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368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19F990-004E-CDBE-3FA2-8D7041A6F6EF}"/>
              </a:ext>
            </a:extLst>
          </p:cNvPr>
          <p:cNvGrpSpPr/>
          <p:nvPr/>
        </p:nvGrpSpPr>
        <p:grpSpPr>
          <a:xfrm>
            <a:off x="1655046" y="1324896"/>
            <a:ext cx="2319130" cy="2633282"/>
            <a:chOff x="9334039" y="1806676"/>
            <a:chExt cx="2319130" cy="2633282"/>
          </a:xfrm>
        </p:grpSpPr>
        <p:sp>
          <p:nvSpPr>
            <p:cNvPr id="4" name="Rectangle 3">
              <a:extLst>
                <a:ext uri="{FF2B5EF4-FFF2-40B4-BE49-F238E27FC236}">
                  <a16:creationId xmlns:a16="http://schemas.microsoft.com/office/drawing/2014/main" id="{1AC79DB7-31BE-E753-CAC4-3DD444C1AFCE}"/>
                </a:ext>
              </a:extLst>
            </p:cNvPr>
            <p:cNvSpPr/>
            <p:nvPr/>
          </p:nvSpPr>
          <p:spPr>
            <a:xfrm>
              <a:off x="9334039" y="2544415"/>
              <a:ext cx="2319130" cy="6349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Production estimation</a:t>
              </a:r>
              <a:endParaRPr lang="en-IN" sz="1800" b="1" dirty="0">
                <a:latin typeface="Calibri" panose="020F0502020204030204" pitchFamily="34" charset="0"/>
                <a:cs typeface="Calibri" panose="020F0502020204030204" pitchFamily="34" charset="0"/>
              </a:endParaRPr>
            </a:p>
          </p:txBody>
        </p:sp>
        <p:pic>
          <p:nvPicPr>
            <p:cNvPr id="5" name="Graphic 4" descr="Research">
              <a:extLst>
                <a:ext uri="{FF2B5EF4-FFF2-40B4-BE49-F238E27FC236}">
                  <a16:creationId xmlns:a16="http://schemas.microsoft.com/office/drawing/2014/main" id="{0FB9174B-D5DA-27FD-E88F-809EF530CD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7756" y="1806676"/>
              <a:ext cx="671697" cy="671697"/>
            </a:xfrm>
            <a:prstGeom prst="rect">
              <a:avLst/>
            </a:prstGeom>
          </p:spPr>
        </p:pic>
        <p:sp>
          <p:nvSpPr>
            <p:cNvPr id="6" name="TextBox 5">
              <a:extLst>
                <a:ext uri="{FF2B5EF4-FFF2-40B4-BE49-F238E27FC236}">
                  <a16:creationId xmlns:a16="http://schemas.microsoft.com/office/drawing/2014/main" id="{46CCC509-4AB2-46D4-94B6-8F44B2C1A1C4}"/>
                </a:ext>
              </a:extLst>
            </p:cNvPr>
            <p:cNvSpPr txBox="1"/>
            <p:nvPr/>
          </p:nvSpPr>
          <p:spPr>
            <a:xfrm>
              <a:off x="9334039" y="3362740"/>
              <a:ext cx="2319130" cy="1077218"/>
            </a:xfrm>
            <a:prstGeom prst="rect">
              <a:avLst/>
            </a:prstGeom>
            <a:noFill/>
          </p:spPr>
          <p:txBody>
            <a:bodyPr wrap="square" lIns="0" tIns="0" rIns="0" bIns="0" rtlCol="0">
              <a:spAutoFit/>
            </a:bodyPr>
            <a:lstStyle/>
            <a:p>
              <a:pPr marR="0" lvl="0" rtl="0">
                <a:spcBef>
                  <a:spcPts val="0"/>
                </a:spcBef>
                <a:spcAft>
                  <a:spcPts val="0"/>
                </a:spcAft>
              </a:pPr>
              <a:r>
                <a:rPr lang="en-US" dirty="0">
                  <a:latin typeface="Calibri"/>
                  <a:ea typeface="Calibri"/>
                  <a:cs typeface="Calibri"/>
                  <a:sym typeface="Calibri"/>
                </a:rPr>
                <a:t>This model forecasts the total amounts of oil, gas, and water production in the entire basin, as well as in each type curve, for a specified time.</a:t>
              </a:r>
              <a:endParaRPr lang="en" dirty="0">
                <a:latin typeface="Calibri"/>
                <a:ea typeface="Calibri"/>
                <a:cs typeface="Calibri"/>
                <a:sym typeface="Calibri"/>
              </a:endParaRPr>
            </a:p>
          </p:txBody>
        </p:sp>
      </p:grpSp>
      <p:sp>
        <p:nvSpPr>
          <p:cNvPr id="7" name="Oval 6">
            <a:extLst>
              <a:ext uri="{FF2B5EF4-FFF2-40B4-BE49-F238E27FC236}">
                <a16:creationId xmlns:a16="http://schemas.microsoft.com/office/drawing/2014/main" id="{784DD2D6-0FC9-6C69-5978-93FD0F715C49}"/>
              </a:ext>
            </a:extLst>
          </p:cNvPr>
          <p:cNvSpPr/>
          <p:nvPr/>
        </p:nvSpPr>
        <p:spPr>
          <a:xfrm>
            <a:off x="8715306" y="2053168"/>
            <a:ext cx="827794" cy="827795"/>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697AEF8-0E01-AE7A-3508-CC4C91115A0C}"/>
              </a:ext>
            </a:extLst>
          </p:cNvPr>
          <p:cNvSpPr txBox="1"/>
          <p:nvPr/>
        </p:nvSpPr>
        <p:spPr>
          <a:xfrm>
            <a:off x="8691576" y="1689062"/>
            <a:ext cx="858313" cy="246221"/>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WIP Wells</a:t>
            </a:r>
            <a:endParaRPr lang="en-IN" sz="1600" b="1" kern="1200" dirty="0">
              <a:solidFill>
                <a:prstClr val="black"/>
              </a:solidFill>
              <a:latin typeface="Calibri" panose="020F0502020204030204"/>
              <a:ea typeface="+mn-ea"/>
              <a:cs typeface="+mn-cs"/>
            </a:endParaRPr>
          </a:p>
        </p:txBody>
      </p:sp>
      <p:sp>
        <p:nvSpPr>
          <p:cNvPr id="9" name="Oval 8">
            <a:extLst>
              <a:ext uri="{FF2B5EF4-FFF2-40B4-BE49-F238E27FC236}">
                <a16:creationId xmlns:a16="http://schemas.microsoft.com/office/drawing/2014/main" id="{CF4750DB-6177-BD24-E085-452669B84D68}"/>
              </a:ext>
            </a:extLst>
          </p:cNvPr>
          <p:cNvSpPr/>
          <p:nvPr/>
        </p:nvSpPr>
        <p:spPr>
          <a:xfrm>
            <a:off x="5848651" y="2053168"/>
            <a:ext cx="827794" cy="827795"/>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9FD89C-A248-8478-466A-370518D855A2}"/>
              </a:ext>
            </a:extLst>
          </p:cNvPr>
          <p:cNvSpPr txBox="1"/>
          <p:nvPr/>
        </p:nvSpPr>
        <p:spPr>
          <a:xfrm>
            <a:off x="5584006" y="1689062"/>
            <a:ext cx="1365567" cy="246221"/>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Producing Wells</a:t>
            </a:r>
            <a:endParaRPr lang="en-IN" sz="1600" b="1" kern="1200" dirty="0">
              <a:solidFill>
                <a:prstClr val="black"/>
              </a:solidFill>
              <a:latin typeface="Calibri" panose="020F0502020204030204"/>
              <a:ea typeface="+mn-ea"/>
              <a:cs typeface="+mn-cs"/>
            </a:endParaRPr>
          </a:p>
        </p:txBody>
      </p:sp>
      <p:pic>
        <p:nvPicPr>
          <p:cNvPr id="11" name="Picture 2" descr="Mining - Free Tools and utensils icons">
            <a:extLst>
              <a:ext uri="{FF2B5EF4-FFF2-40B4-BE49-F238E27FC236}">
                <a16:creationId xmlns:a16="http://schemas.microsoft.com/office/drawing/2014/main" id="{F2041B8B-4733-CABE-0E04-610C51B35E3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050513" y="2255030"/>
            <a:ext cx="424070" cy="424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Oil Icon #364576 - Free Icons Library">
            <a:extLst>
              <a:ext uri="{FF2B5EF4-FFF2-40B4-BE49-F238E27FC236}">
                <a16:creationId xmlns:a16="http://schemas.microsoft.com/office/drawing/2014/main" id="{395D8EA2-8A05-DA7E-10D9-2A6F62F5BEE5}"/>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8345" r="16467"/>
          <a:stretch/>
        </p:blipFill>
        <p:spPr bwMode="auto">
          <a:xfrm>
            <a:off x="8932218" y="2229623"/>
            <a:ext cx="309562" cy="474878"/>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DFC2012-3124-1D15-1398-79F2D283495E}"/>
              </a:ext>
            </a:extLst>
          </p:cNvPr>
          <p:cNvGrpSpPr/>
          <p:nvPr/>
        </p:nvGrpSpPr>
        <p:grpSpPr>
          <a:xfrm>
            <a:off x="7271735" y="1689062"/>
            <a:ext cx="897362" cy="1191898"/>
            <a:chOff x="2516282" y="1553941"/>
            <a:chExt cx="897362" cy="1191898"/>
          </a:xfrm>
        </p:grpSpPr>
        <p:sp>
          <p:nvSpPr>
            <p:cNvPr id="14" name="Oval 13">
              <a:extLst>
                <a:ext uri="{FF2B5EF4-FFF2-40B4-BE49-F238E27FC236}">
                  <a16:creationId xmlns:a16="http://schemas.microsoft.com/office/drawing/2014/main" id="{A00F5365-1753-B759-C1FA-395B267E3D9B}"/>
                </a:ext>
              </a:extLst>
            </p:cNvPr>
            <p:cNvSpPr/>
            <p:nvPr/>
          </p:nvSpPr>
          <p:spPr>
            <a:xfrm>
              <a:off x="2551064" y="1918044"/>
              <a:ext cx="827794" cy="827795"/>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A932F9D0-31CF-F4E2-3B42-A7C2453A416A}"/>
                </a:ext>
              </a:extLst>
            </p:cNvPr>
            <p:cNvSpPr txBox="1"/>
            <p:nvPr/>
          </p:nvSpPr>
          <p:spPr>
            <a:xfrm>
              <a:off x="2516282" y="1553941"/>
              <a:ext cx="897362" cy="246221"/>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New Wells</a:t>
              </a:r>
              <a:endParaRPr lang="en-IN" sz="1600" b="1" kern="1200" dirty="0">
                <a:solidFill>
                  <a:prstClr val="black"/>
                </a:solidFill>
                <a:latin typeface="Calibri" panose="020F0502020204030204"/>
                <a:ea typeface="+mn-ea"/>
                <a:cs typeface="+mn-cs"/>
              </a:endParaRPr>
            </a:p>
          </p:txBody>
        </p:sp>
        <p:pic>
          <p:nvPicPr>
            <p:cNvPr id="16" name="Picture 8" descr="oil well Icon - Free PNG &amp; SVG 2052285 - Noun Project">
              <a:extLst>
                <a:ext uri="{FF2B5EF4-FFF2-40B4-BE49-F238E27FC236}">
                  <a16:creationId xmlns:a16="http://schemas.microsoft.com/office/drawing/2014/main" id="{F8B70CA2-6619-F4F3-7DC2-B6DAB7B9E8F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8794" y="2115774"/>
              <a:ext cx="432334" cy="43233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Oval 16">
            <a:extLst>
              <a:ext uri="{FF2B5EF4-FFF2-40B4-BE49-F238E27FC236}">
                <a16:creationId xmlns:a16="http://schemas.microsoft.com/office/drawing/2014/main" id="{FF4647F2-F641-1FAB-DE82-6333C815B96A}"/>
              </a:ext>
            </a:extLst>
          </p:cNvPr>
          <p:cNvSpPr/>
          <p:nvPr/>
        </p:nvSpPr>
        <p:spPr>
          <a:xfrm>
            <a:off x="10168018" y="2053164"/>
            <a:ext cx="827794" cy="827795"/>
          </a:xfrm>
          <a:prstGeom prst="ellipse">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2" descr="Asian Temple with solid fill">
            <a:extLst>
              <a:ext uri="{FF2B5EF4-FFF2-40B4-BE49-F238E27FC236}">
                <a16:creationId xmlns:a16="http://schemas.microsoft.com/office/drawing/2014/main" id="{0C1BF3C0-6324-FAE8-D56B-40367D0943A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324919" y="2229623"/>
            <a:ext cx="424070" cy="424070"/>
          </a:xfrm>
          <a:prstGeom prst="rect">
            <a:avLst/>
          </a:prstGeom>
          <a:noFill/>
        </p:spPr>
      </p:pic>
      <p:sp>
        <p:nvSpPr>
          <p:cNvPr id="19" name="TextBox 18">
            <a:extLst>
              <a:ext uri="{FF2B5EF4-FFF2-40B4-BE49-F238E27FC236}">
                <a16:creationId xmlns:a16="http://schemas.microsoft.com/office/drawing/2014/main" id="{0A4D13E2-EB66-73A2-8C16-50EC633B1520}"/>
              </a:ext>
            </a:extLst>
          </p:cNvPr>
          <p:cNvSpPr txBox="1"/>
          <p:nvPr/>
        </p:nvSpPr>
        <p:spPr>
          <a:xfrm>
            <a:off x="10340728" y="1657457"/>
            <a:ext cx="482376" cy="246221"/>
          </a:xfrm>
          <a:prstGeom prst="rect">
            <a:avLst/>
          </a:prstGeom>
          <a:noFill/>
        </p:spPr>
        <p:txBody>
          <a:bodyPr wrap="none" lIns="0" tIns="0" rIns="0" bIns="0" rtlCol="0" anchor="b">
            <a:spAutoFit/>
          </a:bodyPr>
          <a:lstStyle/>
          <a:p>
            <a:pPr algn="ctr">
              <a:buClrTx/>
              <a:buFontTx/>
              <a:buNone/>
            </a:pPr>
            <a:r>
              <a:rPr lang="en-US" sz="1600" b="1" kern="1200" dirty="0">
                <a:solidFill>
                  <a:prstClr val="black"/>
                </a:solidFill>
                <a:latin typeface="Calibri" panose="020F0502020204030204"/>
                <a:ea typeface="+mn-ea"/>
                <a:cs typeface="+mn-cs"/>
              </a:rPr>
              <a:t>Sticks</a:t>
            </a:r>
            <a:endParaRPr lang="en-IN" sz="1600" b="1" kern="1200" dirty="0">
              <a:solidFill>
                <a:prstClr val="black"/>
              </a:solidFill>
              <a:latin typeface="Calibri" panose="020F0502020204030204"/>
              <a:ea typeface="+mn-ea"/>
              <a:cs typeface="+mn-cs"/>
            </a:endParaRPr>
          </a:p>
        </p:txBody>
      </p:sp>
      <p:cxnSp>
        <p:nvCxnSpPr>
          <p:cNvPr id="21" name="Straight Arrow Connector 20">
            <a:extLst>
              <a:ext uri="{FF2B5EF4-FFF2-40B4-BE49-F238E27FC236}">
                <a16:creationId xmlns:a16="http://schemas.microsoft.com/office/drawing/2014/main" id="{9C3CF2E0-A210-E720-A05F-CE1C6333DC54}"/>
              </a:ext>
            </a:extLst>
          </p:cNvPr>
          <p:cNvCxnSpPr>
            <a:stCxn id="9" idx="4"/>
          </p:cNvCxnSpPr>
          <p:nvPr/>
        </p:nvCxnSpPr>
        <p:spPr>
          <a:xfrm>
            <a:off x="6262548" y="2880963"/>
            <a:ext cx="600" cy="727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F48BAC8-405D-A0C0-710F-BC14AD2B513D}"/>
              </a:ext>
            </a:extLst>
          </p:cNvPr>
          <p:cNvCxnSpPr/>
          <p:nvPr/>
        </p:nvCxnSpPr>
        <p:spPr>
          <a:xfrm>
            <a:off x="7724586" y="2880959"/>
            <a:ext cx="600" cy="727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A992200B-5C3B-575D-FB38-0D4FBF22FFB8}"/>
              </a:ext>
            </a:extLst>
          </p:cNvPr>
          <p:cNvCxnSpPr/>
          <p:nvPr/>
        </p:nvCxnSpPr>
        <p:spPr>
          <a:xfrm>
            <a:off x="9150264" y="2880956"/>
            <a:ext cx="600" cy="727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8BB4B9F6-DC3D-2579-7D37-9385E0AC90BD}"/>
              </a:ext>
            </a:extLst>
          </p:cNvPr>
          <p:cNvCxnSpPr/>
          <p:nvPr/>
        </p:nvCxnSpPr>
        <p:spPr>
          <a:xfrm>
            <a:off x="10575942" y="2837526"/>
            <a:ext cx="600" cy="727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0611EC87-7053-EF53-2023-3C82C97619A5}"/>
              </a:ext>
            </a:extLst>
          </p:cNvPr>
          <p:cNvCxnSpPr/>
          <p:nvPr/>
        </p:nvCxnSpPr>
        <p:spPr>
          <a:xfrm>
            <a:off x="6262548" y="3565002"/>
            <a:ext cx="4313394"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2E50D4E-96BF-89F9-9050-6DACB9D1F10E}"/>
              </a:ext>
            </a:extLst>
          </p:cNvPr>
          <p:cNvCxnSpPr/>
          <p:nvPr/>
        </p:nvCxnSpPr>
        <p:spPr>
          <a:xfrm>
            <a:off x="8348935" y="3565002"/>
            <a:ext cx="600" cy="7274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ctangle: Rounded Corners 27">
            <a:extLst>
              <a:ext uri="{FF2B5EF4-FFF2-40B4-BE49-F238E27FC236}">
                <a16:creationId xmlns:a16="http://schemas.microsoft.com/office/drawing/2014/main" id="{130D50C4-93CD-AF0F-2C3B-A795EC99F82B}"/>
              </a:ext>
            </a:extLst>
          </p:cNvPr>
          <p:cNvSpPr/>
          <p:nvPr/>
        </p:nvSpPr>
        <p:spPr>
          <a:xfrm>
            <a:off x="6490679" y="4334220"/>
            <a:ext cx="3918345" cy="111285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Rounded Corners 28">
            <a:extLst>
              <a:ext uri="{FF2B5EF4-FFF2-40B4-BE49-F238E27FC236}">
                <a16:creationId xmlns:a16="http://schemas.microsoft.com/office/drawing/2014/main" id="{D5A91701-7043-99E4-8A19-D8E269C24693}"/>
              </a:ext>
            </a:extLst>
          </p:cNvPr>
          <p:cNvSpPr/>
          <p:nvPr/>
        </p:nvSpPr>
        <p:spPr>
          <a:xfrm>
            <a:off x="6676445" y="4654160"/>
            <a:ext cx="3362178" cy="364103"/>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rPr>
              <a:t>Future Production Profile</a:t>
            </a:r>
            <a:endParaRPr lang="en-IN" b="1" dirty="0">
              <a:latin typeface="Calibri" panose="020F0502020204030204" pitchFamily="34" charset="0"/>
              <a:cs typeface="Calibri" panose="020F0502020204030204" pitchFamily="34" charset="0"/>
            </a:endParaRPr>
          </a:p>
        </p:txBody>
      </p:sp>
      <p:sp>
        <p:nvSpPr>
          <p:cNvPr id="2" name="Title 29">
            <a:extLst>
              <a:ext uri="{FF2B5EF4-FFF2-40B4-BE49-F238E27FC236}">
                <a16:creationId xmlns:a16="http://schemas.microsoft.com/office/drawing/2014/main" id="{9925172A-8421-2ECA-0A27-2684DBB4339C}"/>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spTree>
    <p:extLst>
      <p:ext uri="{BB962C8B-B14F-4D97-AF65-F5344CB8AC3E}">
        <p14:creationId xmlns:p14="http://schemas.microsoft.com/office/powerpoint/2010/main" val="225301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9396" y="1085897"/>
            <a:ext cx="10673209" cy="0"/>
          </a:xfrm>
          <a:custGeom>
            <a:avLst/>
            <a:gdLst/>
            <a:ahLst/>
            <a:cxnLst/>
            <a:rect l="l" t="t" r="r" b="b"/>
            <a:pathLst>
              <a:path w="12192000">
                <a:moveTo>
                  <a:pt x="0" y="0"/>
                </a:moveTo>
                <a:lnTo>
                  <a:pt x="12192000" y="0"/>
                </a:lnTo>
              </a:path>
            </a:pathLst>
          </a:custGeom>
          <a:ln w="38100">
            <a:solidFill>
              <a:srgbClr val="3B485D"/>
            </a:solidFill>
          </a:ln>
        </p:spPr>
        <p:txBody>
          <a:bodyPr wrap="square" lIns="0" tIns="0" rIns="0" bIns="0" rtlCol="0"/>
          <a:lstStyle/>
          <a:p>
            <a:pPr marL="0" marR="0" lvl="0" indent="0" algn="l" defTabSz="800546" rtl="0" eaLnBrk="1" fontAlgn="auto" latinLnBrk="0" hangingPunct="1">
              <a:lnSpc>
                <a:spcPct val="100000"/>
              </a:lnSpc>
              <a:spcBef>
                <a:spcPts val="0"/>
              </a:spcBef>
              <a:spcAft>
                <a:spcPts val="0"/>
              </a:spcAft>
              <a:buClrTx/>
              <a:buSzTx/>
              <a:buFont typeface="Arial"/>
              <a:buNone/>
              <a:tabLst/>
              <a:defRPr/>
            </a:pPr>
            <a:endParaRPr kumimoji="0" sz="1576" b="0" i="0" u="none" strike="noStrike" kern="0" cap="none" spc="0" normalizeH="0" baseline="0" noProof="0" dirty="0">
              <a:ln>
                <a:noFill/>
              </a:ln>
              <a:solidFill>
                <a:sysClr val="windowText" lastClr="000000"/>
              </a:solidFill>
              <a:effectLst/>
              <a:uLnTx/>
              <a:uFillTx/>
              <a:latin typeface="Arial"/>
              <a:cs typeface="Arial"/>
              <a:sym typeface="Arial"/>
            </a:endParaRPr>
          </a:p>
        </p:txBody>
      </p:sp>
      <p:sp>
        <p:nvSpPr>
          <p:cNvPr id="3" name="object 3"/>
          <p:cNvSpPr txBox="1">
            <a:spLocks noGrp="1"/>
          </p:cNvSpPr>
          <p:nvPr>
            <p:ph type="title"/>
          </p:nvPr>
        </p:nvSpPr>
        <p:spPr>
          <a:xfrm>
            <a:off x="961438" y="468550"/>
            <a:ext cx="9952456" cy="593451"/>
          </a:xfrm>
          <a:prstGeom prst="rect">
            <a:avLst/>
          </a:prstGeom>
        </p:spPr>
        <p:txBody>
          <a:bodyPr vert="horz" wrap="square" lIns="0" tIns="252432" rIns="0" bIns="0" rtlCol="0">
            <a:spAutoFit/>
          </a:bodyPr>
          <a:lstStyle/>
          <a:p>
            <a:pPr marL="75051">
              <a:spcBef>
                <a:spcPts val="109"/>
              </a:spcBef>
            </a:pPr>
            <a:r>
              <a:rPr sz="2200" spc="-8" dirty="0"/>
              <a:t>Agenda</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1119" marR="0" lvl="0" indent="0" algn="l" defTabSz="800546" rtl="0" eaLnBrk="1" fontAlgn="auto" latinLnBrk="0" hangingPunct="1">
              <a:lnSpc>
                <a:spcPts val="1085"/>
              </a:lnSpc>
              <a:spcBef>
                <a:spcPts val="0"/>
              </a:spcBef>
              <a:spcAft>
                <a:spcPts val="0"/>
              </a:spcAft>
              <a:buClrTx/>
              <a:buSzTx/>
              <a:buFont typeface="Arial"/>
              <a:buNone/>
              <a:tabLst/>
              <a:defRPr/>
            </a:pPr>
            <a:r>
              <a:rPr kumimoji="0" sz="1051" b="0" i="0" u="none" strike="noStrike" kern="0" cap="none" spc="0" normalizeH="0" baseline="0" noProof="0" dirty="0">
                <a:ln>
                  <a:noFill/>
                </a:ln>
                <a:solidFill>
                  <a:prstClr val="black"/>
                </a:solidFill>
                <a:effectLst/>
                <a:uLnTx/>
                <a:uFillTx/>
                <a:latin typeface="Calibri"/>
                <a:cs typeface="Calibri"/>
                <a:sym typeface="Arial"/>
              </a:rPr>
              <a:t>Page</a:t>
            </a:r>
            <a:r>
              <a:rPr kumimoji="0" sz="1051" b="0" i="0" u="none" strike="noStrike" kern="0" cap="none" spc="-14" normalizeH="0" baseline="0" noProof="0" dirty="0">
                <a:ln>
                  <a:noFill/>
                </a:ln>
                <a:solidFill>
                  <a:prstClr val="black"/>
                </a:solidFill>
                <a:effectLst/>
                <a:uLnTx/>
                <a:uFillTx/>
                <a:latin typeface="Calibri"/>
                <a:cs typeface="Calibri"/>
                <a:sym typeface="Arial"/>
              </a:rPr>
              <a:t> </a:t>
            </a:r>
            <a:fld id="{81D60167-4931-47E6-BA6A-407CBD079E47}" type="slidenum">
              <a:rPr kumimoji="0" sz="1051" b="0" i="0" u="none" strike="noStrike" kern="0" cap="none" spc="-22" normalizeH="0" baseline="0" noProof="0" dirty="0">
                <a:ln>
                  <a:noFill/>
                </a:ln>
                <a:solidFill>
                  <a:prstClr val="black"/>
                </a:solidFill>
                <a:effectLst/>
                <a:uLnTx/>
                <a:uFillTx/>
                <a:latin typeface="Calibri"/>
                <a:cs typeface="Calibri"/>
                <a:sym typeface="Arial"/>
              </a:rPr>
              <a:pPr marL="11119" marR="0" lvl="0" indent="0" algn="l" defTabSz="800546" rtl="0" eaLnBrk="1" fontAlgn="auto" latinLnBrk="0" hangingPunct="1">
                <a:lnSpc>
                  <a:spcPts val="1085"/>
                </a:lnSpc>
                <a:spcBef>
                  <a:spcPts val="0"/>
                </a:spcBef>
                <a:spcAft>
                  <a:spcPts val="0"/>
                </a:spcAft>
                <a:buClrTx/>
                <a:buSzTx/>
                <a:buFont typeface="Arial"/>
                <a:buNone/>
                <a:tabLst/>
                <a:defRPr/>
              </a:pPr>
              <a:t>2</a:t>
            </a:fld>
            <a:endParaRPr kumimoji="0" sz="1051" b="0" i="0" u="none" strike="noStrike" kern="0" cap="none" spc="-22" normalizeH="0" baseline="0" noProof="0" dirty="0">
              <a:ln>
                <a:noFill/>
              </a:ln>
              <a:solidFill>
                <a:prstClr val="black"/>
              </a:solidFill>
              <a:effectLst/>
              <a:uLnTx/>
              <a:uFillTx/>
              <a:latin typeface="Calibri"/>
              <a:cs typeface="Calibri"/>
              <a:sym typeface="Arial"/>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1119" marR="0" lvl="0" indent="0" algn="l" defTabSz="800546" rtl="0" eaLnBrk="1" fontAlgn="auto" latinLnBrk="0" hangingPunct="1">
              <a:lnSpc>
                <a:spcPts val="1085"/>
              </a:lnSpc>
              <a:spcBef>
                <a:spcPts val="0"/>
              </a:spcBef>
              <a:spcAft>
                <a:spcPts val="0"/>
              </a:spcAft>
              <a:buClrTx/>
              <a:buSzTx/>
              <a:buFont typeface="Arial"/>
              <a:buNone/>
              <a:tabLst/>
              <a:defRPr/>
            </a:pPr>
            <a:r>
              <a:rPr kumimoji="0" sz="1051" b="0" i="0" u="none" strike="noStrike" kern="0" cap="none" spc="-8" normalizeH="0" baseline="0" noProof="0" dirty="0">
                <a:ln>
                  <a:noFill/>
                </a:ln>
                <a:solidFill>
                  <a:prstClr val="black"/>
                </a:solidFill>
                <a:effectLst/>
                <a:uLnTx/>
                <a:uFillTx/>
                <a:latin typeface="Calibri"/>
                <a:cs typeface="Calibri"/>
                <a:sym typeface="Arial"/>
              </a:rPr>
              <a:t>Confidential</a:t>
            </a:r>
          </a:p>
        </p:txBody>
      </p:sp>
      <p:sp>
        <p:nvSpPr>
          <p:cNvPr id="4" name="object 4"/>
          <p:cNvSpPr txBox="1"/>
          <p:nvPr/>
        </p:nvSpPr>
        <p:spPr>
          <a:xfrm>
            <a:off x="1026230" y="1227651"/>
            <a:ext cx="441937" cy="318374"/>
          </a:xfrm>
          <a:prstGeom prst="rect">
            <a:avLst/>
          </a:prstGeom>
          <a:solidFill>
            <a:srgbClr val="3B485D"/>
          </a:solidFill>
        </p:spPr>
        <p:txBody>
          <a:bodyPr vert="horz" wrap="square" lIns="0" tIns="1668" rIns="0" bIns="0" rtlCol="0">
            <a:spAutoFit/>
          </a:bodyPr>
          <a:lstStyle/>
          <a:p>
            <a:pPr marL="0" marR="0" lvl="0" indent="0" algn="l" defTabSz="800546" rtl="0" eaLnBrk="1" fontAlgn="auto" latinLnBrk="0" hangingPunct="1">
              <a:lnSpc>
                <a:spcPct val="100000"/>
              </a:lnSpc>
              <a:spcBef>
                <a:spcPts val="14"/>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4"/>
              </a:spcBef>
              <a:spcAft>
                <a:spcPts val="0"/>
              </a:spcAft>
              <a:buClrTx/>
              <a:buSzTx/>
              <a:buFont typeface="Arial"/>
              <a:buNone/>
              <a:tabLst/>
              <a:defRPr/>
            </a:pPr>
            <a:r>
              <a:rPr kumimoji="0" sz="1051" b="1" i="0" u="none" strike="noStrike" kern="0" cap="none" spc="0" normalizeH="0" baseline="0" noProof="0" dirty="0">
                <a:ln>
                  <a:noFill/>
                </a:ln>
                <a:solidFill>
                  <a:srgbClr val="FFFFFF"/>
                </a:solidFill>
                <a:effectLst/>
                <a:uLnTx/>
                <a:uFillTx/>
                <a:latin typeface="Calibri"/>
                <a:cs typeface="Calibri"/>
                <a:sym typeface="Arial"/>
              </a:rPr>
              <a:t>1</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5" name="object 5"/>
          <p:cNvSpPr txBox="1"/>
          <p:nvPr/>
        </p:nvSpPr>
        <p:spPr>
          <a:xfrm>
            <a:off x="1564055" y="1231877"/>
            <a:ext cx="9605888" cy="337252"/>
          </a:xfrm>
          <a:prstGeom prst="rect">
            <a:avLst/>
          </a:prstGeom>
          <a:ln w="9525">
            <a:solidFill>
              <a:srgbClr val="3B485D"/>
            </a:solidFill>
          </a:ln>
        </p:spPr>
        <p:txBody>
          <a:bodyPr vert="horz" wrap="square" lIns="0" tIns="120630" rIns="0" bIns="0" rtlCol="0" anchor="ctr">
            <a:spAutoFit/>
          </a:bodyPr>
          <a:lstStyle/>
          <a:p>
            <a:pPr marL="77831" marR="0" lvl="0" indent="0" algn="l" defTabSz="800546" rtl="0" eaLnBrk="1" fontAlgn="auto" latinLnBrk="0" hangingPunct="1">
              <a:lnSpc>
                <a:spcPct val="100000"/>
              </a:lnSpc>
              <a:spcBef>
                <a:spcPts val="950"/>
              </a:spcBef>
              <a:spcAft>
                <a:spcPts val="0"/>
              </a:spcAft>
              <a:buClrTx/>
              <a:buSzTx/>
              <a:buFont typeface="Arial"/>
              <a:buNone/>
              <a:tabLst/>
              <a:defRPr/>
            </a:pPr>
            <a:r>
              <a:rPr kumimoji="0" lang="en-IN" sz="1400" b="0" i="0" u="none" strike="noStrike" kern="0" cap="none" spc="0" normalizeH="0" baseline="0" noProof="0" dirty="0">
                <a:ln>
                  <a:noFill/>
                </a:ln>
                <a:solidFill>
                  <a:sysClr val="windowText" lastClr="000000"/>
                </a:solidFill>
                <a:effectLst/>
                <a:uLnTx/>
                <a:uFillTx/>
                <a:latin typeface="Calibri"/>
                <a:cs typeface="Calibri"/>
                <a:sym typeface="Arial"/>
              </a:rPr>
              <a:t>Objective, Scope &amp; Approach</a:t>
            </a:r>
            <a:endParaRPr kumimoji="0" sz="1400"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6" name="object 6"/>
          <p:cNvSpPr txBox="1"/>
          <p:nvPr/>
        </p:nvSpPr>
        <p:spPr>
          <a:xfrm>
            <a:off x="1026230" y="1786327"/>
            <a:ext cx="441937" cy="320619"/>
          </a:xfrm>
          <a:prstGeom prst="rect">
            <a:avLst/>
          </a:prstGeom>
          <a:solidFill>
            <a:srgbClr val="00BD34"/>
          </a:solidFill>
        </p:spPr>
        <p:txBody>
          <a:bodyPr vert="horz" wrap="square" lIns="0" tIns="3891" rIns="0" bIns="0" rtlCol="0">
            <a:spAutoFit/>
          </a:bodyPr>
          <a:lstStyle/>
          <a:p>
            <a:pPr marL="0" marR="0" lvl="0" indent="0" algn="l" defTabSz="800546" rtl="0" eaLnBrk="1" fontAlgn="auto" latinLnBrk="0" hangingPunct="1">
              <a:lnSpc>
                <a:spcPct val="100000"/>
              </a:lnSpc>
              <a:spcBef>
                <a:spcPts val="30"/>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kumimoji="0" sz="1051" b="1" i="0" u="none" strike="noStrike" kern="0" cap="none" spc="0" normalizeH="0" baseline="0" noProof="0" dirty="0">
                <a:ln>
                  <a:noFill/>
                </a:ln>
                <a:solidFill>
                  <a:srgbClr val="FFFFFF"/>
                </a:solidFill>
                <a:effectLst/>
                <a:uLnTx/>
                <a:uFillTx/>
                <a:latin typeface="Calibri"/>
                <a:cs typeface="Calibri"/>
                <a:sym typeface="Arial"/>
              </a:rPr>
              <a:t>2</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7" name="object 7"/>
          <p:cNvSpPr txBox="1"/>
          <p:nvPr/>
        </p:nvSpPr>
        <p:spPr>
          <a:xfrm>
            <a:off x="1564055" y="1790554"/>
            <a:ext cx="9605888" cy="339496"/>
          </a:xfrm>
          <a:prstGeom prst="rect">
            <a:avLst/>
          </a:prstGeom>
          <a:ln w="9525">
            <a:solidFill>
              <a:srgbClr val="3B485D"/>
            </a:solidFill>
          </a:ln>
        </p:spPr>
        <p:txBody>
          <a:bodyPr vert="horz" wrap="square" lIns="0" tIns="122853" rIns="0" bIns="0" rtlCol="0" anchor="ctr">
            <a:spAutoFit/>
          </a:bodyPr>
          <a:lstStyle/>
          <a:p>
            <a:pPr marL="77831" marR="0" lvl="0" indent="0" algn="l" defTabSz="800546" rtl="0" eaLnBrk="1" fontAlgn="auto" latinLnBrk="0" hangingPunct="1">
              <a:lnSpc>
                <a:spcPct val="100000"/>
              </a:lnSpc>
              <a:spcBef>
                <a:spcPts val="968"/>
              </a:spcBef>
              <a:spcAft>
                <a:spcPts val="0"/>
              </a:spcAft>
              <a:buClrTx/>
              <a:buSzTx/>
              <a:buFont typeface="Arial"/>
              <a:buNone/>
              <a:tabLst/>
              <a:defRPr/>
            </a:pPr>
            <a:r>
              <a:rPr kumimoji="0" lang="en-IN" sz="1400" b="0" i="0" u="none" strike="noStrike" kern="0" cap="none" spc="0" normalizeH="0" baseline="0" noProof="0" dirty="0">
                <a:ln>
                  <a:noFill/>
                </a:ln>
                <a:solidFill>
                  <a:sysClr val="windowText" lastClr="000000"/>
                </a:solidFill>
                <a:effectLst/>
                <a:uLnTx/>
                <a:uFillTx/>
                <a:latin typeface="Calibri"/>
                <a:cs typeface="Calibri"/>
                <a:sym typeface="Arial"/>
              </a:rPr>
              <a:t>Methodology</a:t>
            </a:r>
            <a:endParaRPr kumimoji="0" sz="1400"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8" name="object 8"/>
          <p:cNvSpPr txBox="1"/>
          <p:nvPr/>
        </p:nvSpPr>
        <p:spPr>
          <a:xfrm>
            <a:off x="1026230" y="2345006"/>
            <a:ext cx="441937" cy="322303"/>
          </a:xfrm>
          <a:prstGeom prst="rect">
            <a:avLst/>
          </a:prstGeom>
          <a:solidFill>
            <a:srgbClr val="3B485D"/>
          </a:solidFill>
        </p:spPr>
        <p:txBody>
          <a:bodyPr vert="horz" wrap="square" lIns="0" tIns="5559" rIns="0" bIns="0" rtlCol="0">
            <a:spAutoFit/>
          </a:bodyPr>
          <a:lstStyle/>
          <a:p>
            <a:pPr marL="0" marR="0" lvl="0" indent="0" algn="l" defTabSz="800546" rtl="0" eaLnBrk="1" fontAlgn="auto" latinLnBrk="0" hangingPunct="1">
              <a:lnSpc>
                <a:spcPct val="100000"/>
              </a:lnSpc>
              <a:spcBef>
                <a:spcPts val="44"/>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kumimoji="0" lang="en-IN" sz="1051" b="1" i="0" u="none" strike="noStrike" kern="0" cap="none" spc="0" normalizeH="0" baseline="0" noProof="0" dirty="0">
                <a:ln>
                  <a:noFill/>
                </a:ln>
                <a:solidFill>
                  <a:srgbClr val="FFFFFF"/>
                </a:solidFill>
                <a:effectLst/>
                <a:uLnTx/>
                <a:uFillTx/>
                <a:latin typeface="Calibri"/>
                <a:cs typeface="Calibri"/>
                <a:sym typeface="Arial"/>
              </a:rPr>
              <a:t>3</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9" name="object 9"/>
          <p:cNvSpPr txBox="1"/>
          <p:nvPr/>
        </p:nvSpPr>
        <p:spPr>
          <a:xfrm>
            <a:off x="1564055" y="2349227"/>
            <a:ext cx="9605888" cy="341181"/>
          </a:xfrm>
          <a:prstGeom prst="rect">
            <a:avLst/>
          </a:prstGeom>
          <a:ln w="9525">
            <a:solidFill>
              <a:srgbClr val="3B485D"/>
            </a:solidFill>
          </a:ln>
        </p:spPr>
        <p:txBody>
          <a:bodyPr vert="horz" wrap="square" lIns="0" tIns="124521"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IN" sz="1400" b="0" i="0" u="none" strike="noStrike" kern="0" cap="none" spc="0" normalizeH="0" baseline="0" noProof="0" dirty="0">
                <a:ln>
                  <a:noFill/>
                </a:ln>
                <a:solidFill>
                  <a:sysClr val="windowText" lastClr="000000"/>
                </a:solidFill>
                <a:effectLst/>
                <a:uLnTx/>
                <a:uFillTx/>
                <a:latin typeface="Calibri"/>
                <a:cs typeface="Calibri"/>
                <a:sym typeface="Arial"/>
              </a:rPr>
              <a:t>Cycle Time Model Overview and EDA </a:t>
            </a:r>
            <a:endParaRPr kumimoji="0" sz="1400"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12" name="object 4">
            <a:extLst>
              <a:ext uri="{FF2B5EF4-FFF2-40B4-BE49-F238E27FC236}">
                <a16:creationId xmlns:a16="http://schemas.microsoft.com/office/drawing/2014/main" id="{ADB8A9DE-C706-3102-BEB8-44B34680F3C8}"/>
              </a:ext>
            </a:extLst>
          </p:cNvPr>
          <p:cNvSpPr txBox="1"/>
          <p:nvPr/>
        </p:nvSpPr>
        <p:spPr>
          <a:xfrm>
            <a:off x="1022056" y="3452104"/>
            <a:ext cx="441937" cy="318374"/>
          </a:xfrm>
          <a:prstGeom prst="rect">
            <a:avLst/>
          </a:prstGeom>
          <a:solidFill>
            <a:srgbClr val="3B485D"/>
          </a:solidFill>
        </p:spPr>
        <p:txBody>
          <a:bodyPr vert="horz" wrap="square" lIns="0" tIns="1668" rIns="0" bIns="0" rtlCol="0">
            <a:spAutoFit/>
          </a:bodyPr>
          <a:lstStyle/>
          <a:p>
            <a:pPr marL="0" marR="0" lvl="0" indent="0" algn="l" defTabSz="800546" rtl="0" eaLnBrk="1" fontAlgn="auto" latinLnBrk="0" hangingPunct="1">
              <a:lnSpc>
                <a:spcPct val="100000"/>
              </a:lnSpc>
              <a:spcBef>
                <a:spcPts val="14"/>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4"/>
              </a:spcBef>
              <a:spcAft>
                <a:spcPts val="0"/>
              </a:spcAft>
              <a:buClrTx/>
              <a:buSzTx/>
              <a:buFont typeface="Arial"/>
              <a:buNone/>
              <a:tabLst/>
              <a:defRPr/>
            </a:pPr>
            <a:r>
              <a:rPr lang="en-IN" sz="1051" b="1" dirty="0">
                <a:solidFill>
                  <a:srgbClr val="FFFFFF"/>
                </a:solidFill>
                <a:latin typeface="Calibri"/>
                <a:cs typeface="Calibri"/>
              </a:rPr>
              <a:t>5</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13" name="object 5">
            <a:extLst>
              <a:ext uri="{FF2B5EF4-FFF2-40B4-BE49-F238E27FC236}">
                <a16:creationId xmlns:a16="http://schemas.microsoft.com/office/drawing/2014/main" id="{C9933B95-20CE-D276-BE1C-F589352AC0E7}"/>
              </a:ext>
            </a:extLst>
          </p:cNvPr>
          <p:cNvSpPr txBox="1"/>
          <p:nvPr/>
        </p:nvSpPr>
        <p:spPr>
          <a:xfrm>
            <a:off x="1564055" y="3433226"/>
            <a:ext cx="9605888" cy="337252"/>
          </a:xfrm>
          <a:prstGeom prst="rect">
            <a:avLst/>
          </a:prstGeom>
          <a:ln w="9525">
            <a:solidFill>
              <a:srgbClr val="3B485D"/>
            </a:solidFill>
          </a:ln>
        </p:spPr>
        <p:txBody>
          <a:bodyPr vert="horz" wrap="square" lIns="0" tIns="120630"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US" sz="1400" b="0" i="0" u="none" strike="noStrike" kern="0" cap="none" spc="0" normalizeH="0" baseline="0" noProof="0" dirty="0">
                <a:ln>
                  <a:noFill/>
                </a:ln>
                <a:solidFill>
                  <a:sysClr val="windowText" lastClr="000000"/>
                </a:solidFill>
                <a:effectLst/>
                <a:uLnTx/>
                <a:uFillTx/>
                <a:latin typeface="Calibri"/>
                <a:cs typeface="Calibri"/>
                <a:sym typeface="Arial"/>
              </a:rPr>
              <a:t>Rigs Model Overview, Finding &amp; Assumptions</a:t>
            </a:r>
          </a:p>
        </p:txBody>
      </p:sp>
      <p:sp>
        <p:nvSpPr>
          <p:cNvPr id="14" name="object 6">
            <a:extLst>
              <a:ext uri="{FF2B5EF4-FFF2-40B4-BE49-F238E27FC236}">
                <a16:creationId xmlns:a16="http://schemas.microsoft.com/office/drawing/2014/main" id="{9C145619-646C-A23B-D5D3-83FD41CB8085}"/>
              </a:ext>
            </a:extLst>
          </p:cNvPr>
          <p:cNvSpPr txBox="1"/>
          <p:nvPr/>
        </p:nvSpPr>
        <p:spPr>
          <a:xfrm>
            <a:off x="1022057" y="4010780"/>
            <a:ext cx="441937" cy="320619"/>
          </a:xfrm>
          <a:prstGeom prst="rect">
            <a:avLst/>
          </a:prstGeom>
          <a:solidFill>
            <a:srgbClr val="00BD34"/>
          </a:solidFill>
        </p:spPr>
        <p:txBody>
          <a:bodyPr vert="horz" wrap="square" lIns="0" tIns="3891" rIns="0" bIns="0" rtlCol="0">
            <a:spAutoFit/>
          </a:bodyPr>
          <a:lstStyle/>
          <a:p>
            <a:pPr marL="0" marR="0" lvl="0" indent="0" algn="l" defTabSz="800546" rtl="0" eaLnBrk="1" fontAlgn="auto" latinLnBrk="0" hangingPunct="1">
              <a:lnSpc>
                <a:spcPct val="100000"/>
              </a:lnSpc>
              <a:spcBef>
                <a:spcPts val="30"/>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lang="en-IN" sz="1051" b="1" dirty="0">
                <a:solidFill>
                  <a:srgbClr val="FFFFFF"/>
                </a:solidFill>
                <a:latin typeface="Calibri"/>
                <a:cs typeface="Calibri"/>
              </a:rPr>
              <a:t>6</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15" name="object 7">
            <a:extLst>
              <a:ext uri="{FF2B5EF4-FFF2-40B4-BE49-F238E27FC236}">
                <a16:creationId xmlns:a16="http://schemas.microsoft.com/office/drawing/2014/main" id="{833C8AB0-F2D9-7341-C28A-CD638436D2BD}"/>
              </a:ext>
            </a:extLst>
          </p:cNvPr>
          <p:cNvSpPr txBox="1"/>
          <p:nvPr/>
        </p:nvSpPr>
        <p:spPr>
          <a:xfrm>
            <a:off x="1564055" y="3991903"/>
            <a:ext cx="9605888" cy="339496"/>
          </a:xfrm>
          <a:prstGeom prst="rect">
            <a:avLst/>
          </a:prstGeom>
          <a:ln w="9525">
            <a:solidFill>
              <a:srgbClr val="3B485D"/>
            </a:solidFill>
          </a:ln>
        </p:spPr>
        <p:txBody>
          <a:bodyPr vert="horz" wrap="square" lIns="0" tIns="122853"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US" sz="1400" b="0" i="0" u="none" strike="noStrike" kern="0" cap="none" spc="0" normalizeH="0" baseline="0" noProof="0" dirty="0">
                <a:ln>
                  <a:noFill/>
                </a:ln>
                <a:solidFill>
                  <a:sysClr val="windowText" lastClr="000000"/>
                </a:solidFill>
                <a:effectLst/>
                <a:uLnTx/>
                <a:uFillTx/>
                <a:latin typeface="Calibri"/>
                <a:cs typeface="Calibri"/>
                <a:sym typeface="Arial"/>
              </a:rPr>
              <a:t>Drilling and Scheduling Model Overview</a:t>
            </a:r>
          </a:p>
        </p:txBody>
      </p:sp>
      <p:sp>
        <p:nvSpPr>
          <p:cNvPr id="16" name="object 8">
            <a:extLst>
              <a:ext uri="{FF2B5EF4-FFF2-40B4-BE49-F238E27FC236}">
                <a16:creationId xmlns:a16="http://schemas.microsoft.com/office/drawing/2014/main" id="{122A798D-9080-EF03-E0E5-64C9939A8B73}"/>
              </a:ext>
            </a:extLst>
          </p:cNvPr>
          <p:cNvSpPr txBox="1"/>
          <p:nvPr/>
        </p:nvSpPr>
        <p:spPr>
          <a:xfrm>
            <a:off x="1026230" y="4546355"/>
            <a:ext cx="441937" cy="322303"/>
          </a:xfrm>
          <a:prstGeom prst="rect">
            <a:avLst/>
          </a:prstGeom>
          <a:solidFill>
            <a:srgbClr val="3B485D"/>
          </a:solidFill>
        </p:spPr>
        <p:txBody>
          <a:bodyPr vert="horz" wrap="square" lIns="0" tIns="5559" rIns="0" bIns="0" rtlCol="0">
            <a:spAutoFit/>
          </a:bodyPr>
          <a:lstStyle/>
          <a:p>
            <a:pPr marL="0" marR="0" lvl="0" indent="0" algn="l" defTabSz="800546" rtl="0" eaLnBrk="1" fontAlgn="auto" latinLnBrk="0" hangingPunct="1">
              <a:lnSpc>
                <a:spcPct val="100000"/>
              </a:lnSpc>
              <a:spcBef>
                <a:spcPts val="44"/>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lang="en-IN" sz="1051" b="1" dirty="0">
                <a:solidFill>
                  <a:srgbClr val="FFFFFF"/>
                </a:solidFill>
                <a:latin typeface="Calibri"/>
                <a:cs typeface="Calibri"/>
              </a:rPr>
              <a:t>7</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17" name="object 9">
            <a:extLst>
              <a:ext uri="{FF2B5EF4-FFF2-40B4-BE49-F238E27FC236}">
                <a16:creationId xmlns:a16="http://schemas.microsoft.com/office/drawing/2014/main" id="{0CF4701F-7948-0F7B-FACA-845680305F2E}"/>
              </a:ext>
            </a:extLst>
          </p:cNvPr>
          <p:cNvSpPr txBox="1"/>
          <p:nvPr/>
        </p:nvSpPr>
        <p:spPr>
          <a:xfrm>
            <a:off x="1564055" y="4550576"/>
            <a:ext cx="9605888" cy="341181"/>
          </a:xfrm>
          <a:prstGeom prst="rect">
            <a:avLst/>
          </a:prstGeom>
          <a:ln w="9525">
            <a:solidFill>
              <a:srgbClr val="3B485D"/>
            </a:solidFill>
          </a:ln>
        </p:spPr>
        <p:txBody>
          <a:bodyPr vert="horz" wrap="square" lIns="0" tIns="124521"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US" sz="1400" b="0" i="0" u="none" strike="noStrike" kern="0" cap="none" spc="0" normalizeH="0" baseline="0" noProof="0" dirty="0">
                <a:ln>
                  <a:noFill/>
                </a:ln>
                <a:solidFill>
                  <a:sysClr val="windowText" lastClr="000000"/>
                </a:solidFill>
                <a:effectLst/>
                <a:uLnTx/>
                <a:uFillTx/>
                <a:latin typeface="Calibri"/>
                <a:cs typeface="Calibri"/>
                <a:sym typeface="Arial"/>
              </a:rPr>
              <a:t>Production Estimation Model Overview</a:t>
            </a:r>
          </a:p>
        </p:txBody>
      </p:sp>
      <p:sp>
        <p:nvSpPr>
          <p:cNvPr id="19" name="object 6">
            <a:extLst>
              <a:ext uri="{FF2B5EF4-FFF2-40B4-BE49-F238E27FC236}">
                <a16:creationId xmlns:a16="http://schemas.microsoft.com/office/drawing/2014/main" id="{6EF1D166-3BC5-7FC9-5995-02196C6D4B93}"/>
              </a:ext>
            </a:extLst>
          </p:cNvPr>
          <p:cNvSpPr txBox="1"/>
          <p:nvPr/>
        </p:nvSpPr>
        <p:spPr>
          <a:xfrm>
            <a:off x="1026229" y="2887845"/>
            <a:ext cx="441937" cy="320619"/>
          </a:xfrm>
          <a:prstGeom prst="rect">
            <a:avLst/>
          </a:prstGeom>
          <a:solidFill>
            <a:srgbClr val="00BD34"/>
          </a:solidFill>
        </p:spPr>
        <p:txBody>
          <a:bodyPr vert="horz" wrap="square" lIns="0" tIns="3891" rIns="0" bIns="0" rtlCol="0">
            <a:spAutoFit/>
          </a:bodyPr>
          <a:lstStyle/>
          <a:p>
            <a:pPr marL="0" marR="0" lvl="0" indent="0" algn="l" defTabSz="800546" rtl="0" eaLnBrk="1" fontAlgn="auto" latinLnBrk="0" hangingPunct="1">
              <a:lnSpc>
                <a:spcPct val="100000"/>
              </a:lnSpc>
              <a:spcBef>
                <a:spcPts val="30"/>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lang="en-IN" sz="1051" b="1" dirty="0">
                <a:solidFill>
                  <a:srgbClr val="FFFFFF"/>
                </a:solidFill>
                <a:latin typeface="Calibri"/>
                <a:cs typeface="Calibri"/>
              </a:rPr>
              <a:t>4</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20" name="object 5">
            <a:extLst>
              <a:ext uri="{FF2B5EF4-FFF2-40B4-BE49-F238E27FC236}">
                <a16:creationId xmlns:a16="http://schemas.microsoft.com/office/drawing/2014/main" id="{67092DB4-43EC-F1D0-0835-E52176139195}"/>
              </a:ext>
            </a:extLst>
          </p:cNvPr>
          <p:cNvSpPr txBox="1"/>
          <p:nvPr/>
        </p:nvSpPr>
        <p:spPr>
          <a:xfrm>
            <a:off x="1592628" y="2868782"/>
            <a:ext cx="9605888" cy="337252"/>
          </a:xfrm>
          <a:prstGeom prst="rect">
            <a:avLst/>
          </a:prstGeom>
          <a:ln w="9525">
            <a:solidFill>
              <a:srgbClr val="3B485D"/>
            </a:solidFill>
          </a:ln>
        </p:spPr>
        <p:txBody>
          <a:bodyPr vert="horz" wrap="square" lIns="0" tIns="120630"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IN" sz="1400" b="0" i="0" u="none" strike="noStrike" kern="0" cap="none" spc="0" normalizeH="0" baseline="0" noProof="0" dirty="0">
                <a:ln>
                  <a:noFill/>
                </a:ln>
                <a:solidFill>
                  <a:sysClr val="windowText" lastClr="000000"/>
                </a:solidFill>
                <a:effectLst/>
                <a:uLnTx/>
                <a:uFillTx/>
                <a:latin typeface="Calibri"/>
                <a:cs typeface="Calibri"/>
                <a:sym typeface="Arial"/>
              </a:rPr>
              <a:t>Cycle Time Model </a:t>
            </a:r>
            <a:r>
              <a:rPr kumimoji="0" lang="en-US" sz="1400" b="0" i="0" u="none" strike="noStrike" kern="0" cap="none" spc="0" normalizeH="0" baseline="0" noProof="0" dirty="0">
                <a:ln>
                  <a:noFill/>
                </a:ln>
                <a:solidFill>
                  <a:sysClr val="windowText" lastClr="000000"/>
                </a:solidFill>
                <a:effectLst/>
                <a:uLnTx/>
                <a:uFillTx/>
                <a:latin typeface="Calibri"/>
                <a:cs typeface="Calibri"/>
                <a:sym typeface="Arial"/>
              </a:rPr>
              <a:t>Finding &amp; Assumptions</a:t>
            </a:r>
          </a:p>
        </p:txBody>
      </p:sp>
      <p:sp>
        <p:nvSpPr>
          <p:cNvPr id="22" name="object 6">
            <a:extLst>
              <a:ext uri="{FF2B5EF4-FFF2-40B4-BE49-F238E27FC236}">
                <a16:creationId xmlns:a16="http://schemas.microsoft.com/office/drawing/2014/main" id="{9DDCF74E-02AF-07ED-C2E0-643E8496AB13}"/>
              </a:ext>
            </a:extLst>
          </p:cNvPr>
          <p:cNvSpPr txBox="1"/>
          <p:nvPr/>
        </p:nvSpPr>
        <p:spPr>
          <a:xfrm>
            <a:off x="1026228" y="5106718"/>
            <a:ext cx="441937" cy="320619"/>
          </a:xfrm>
          <a:prstGeom prst="rect">
            <a:avLst/>
          </a:prstGeom>
          <a:solidFill>
            <a:srgbClr val="00BD34"/>
          </a:solidFill>
        </p:spPr>
        <p:txBody>
          <a:bodyPr vert="horz" wrap="square" lIns="0" tIns="3891" rIns="0" bIns="0" rtlCol="0">
            <a:spAutoFit/>
          </a:bodyPr>
          <a:lstStyle/>
          <a:p>
            <a:pPr marL="0" marR="0" lvl="0" indent="0" algn="l" defTabSz="800546" rtl="0" eaLnBrk="1" fontAlgn="auto" latinLnBrk="0" hangingPunct="1">
              <a:lnSpc>
                <a:spcPct val="100000"/>
              </a:lnSpc>
              <a:spcBef>
                <a:spcPts val="30"/>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kumimoji="0" lang="en-IN" sz="1051" b="1" i="0" u="none" strike="noStrike" kern="0" cap="none" spc="0" normalizeH="0" baseline="0" noProof="0" dirty="0">
                <a:ln>
                  <a:noFill/>
                </a:ln>
                <a:solidFill>
                  <a:srgbClr val="FFFFFF"/>
                </a:solidFill>
                <a:effectLst/>
                <a:uLnTx/>
                <a:uFillTx/>
                <a:latin typeface="Calibri"/>
                <a:cs typeface="Calibri"/>
                <a:sym typeface="Arial"/>
              </a:rPr>
              <a:t>8</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23" name="object 9">
            <a:extLst>
              <a:ext uri="{FF2B5EF4-FFF2-40B4-BE49-F238E27FC236}">
                <a16:creationId xmlns:a16="http://schemas.microsoft.com/office/drawing/2014/main" id="{DAB0B6B3-843B-8B48-21B5-CFCC61E8D5B9}"/>
              </a:ext>
            </a:extLst>
          </p:cNvPr>
          <p:cNvSpPr txBox="1"/>
          <p:nvPr/>
        </p:nvSpPr>
        <p:spPr>
          <a:xfrm>
            <a:off x="1564055" y="5096436"/>
            <a:ext cx="9605888" cy="341181"/>
          </a:xfrm>
          <a:prstGeom prst="rect">
            <a:avLst/>
          </a:prstGeom>
          <a:ln w="9525">
            <a:solidFill>
              <a:srgbClr val="3B485D"/>
            </a:solidFill>
          </a:ln>
        </p:spPr>
        <p:txBody>
          <a:bodyPr vert="horz" wrap="square" lIns="0" tIns="124521"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kumimoji="0" lang="en-US" sz="1400" b="0" i="0" u="none" strike="noStrike" kern="0" cap="none" spc="0" normalizeH="0" baseline="0" noProof="0" dirty="0">
                <a:ln>
                  <a:noFill/>
                </a:ln>
                <a:solidFill>
                  <a:sysClr val="windowText" lastClr="000000"/>
                </a:solidFill>
                <a:effectLst/>
                <a:uLnTx/>
                <a:uFillTx/>
                <a:latin typeface="Calibri"/>
                <a:cs typeface="Calibri"/>
                <a:sym typeface="Arial"/>
              </a:rPr>
              <a:t>Production Estimation Model Results</a:t>
            </a:r>
          </a:p>
        </p:txBody>
      </p:sp>
      <p:sp>
        <p:nvSpPr>
          <p:cNvPr id="24" name="object 8">
            <a:extLst>
              <a:ext uri="{FF2B5EF4-FFF2-40B4-BE49-F238E27FC236}">
                <a16:creationId xmlns:a16="http://schemas.microsoft.com/office/drawing/2014/main" id="{7006B5F1-CA32-16FF-9375-30951CA7B4B7}"/>
              </a:ext>
            </a:extLst>
          </p:cNvPr>
          <p:cNvSpPr txBox="1"/>
          <p:nvPr/>
        </p:nvSpPr>
        <p:spPr>
          <a:xfrm>
            <a:off x="1022056" y="5610951"/>
            <a:ext cx="441937" cy="322303"/>
          </a:xfrm>
          <a:prstGeom prst="rect">
            <a:avLst/>
          </a:prstGeom>
          <a:solidFill>
            <a:srgbClr val="3B485D"/>
          </a:solidFill>
        </p:spPr>
        <p:txBody>
          <a:bodyPr vert="horz" wrap="square" lIns="0" tIns="5559" rIns="0" bIns="0" rtlCol="0">
            <a:spAutoFit/>
          </a:bodyPr>
          <a:lstStyle/>
          <a:p>
            <a:pPr marL="0" marR="0" lvl="0" indent="0" algn="l" defTabSz="800546" rtl="0" eaLnBrk="1" fontAlgn="auto" latinLnBrk="0" hangingPunct="1">
              <a:lnSpc>
                <a:spcPct val="100000"/>
              </a:lnSpc>
              <a:spcBef>
                <a:spcPts val="44"/>
              </a:spcBef>
              <a:spcAft>
                <a:spcPts val="0"/>
              </a:spcAft>
              <a:buClrTx/>
              <a:buSzTx/>
              <a:buFont typeface="Arial"/>
              <a:buNone/>
              <a:tabLst/>
              <a:defRPr/>
            </a:pPr>
            <a:endParaRPr kumimoji="0" sz="1007" b="0" i="0" u="none" strike="noStrike" kern="0" cap="none" spc="0" normalizeH="0" baseline="0" noProof="0" dirty="0">
              <a:ln>
                <a:noFill/>
              </a:ln>
              <a:solidFill>
                <a:sysClr val="windowText" lastClr="000000"/>
              </a:solidFill>
              <a:effectLst/>
              <a:uLnTx/>
              <a:uFillTx/>
              <a:latin typeface="Times New Roman"/>
              <a:cs typeface="Times New Roman"/>
              <a:sym typeface="Arial"/>
            </a:endParaRPr>
          </a:p>
          <a:p>
            <a:pPr marL="11674" marR="0" lvl="0" indent="0" algn="ctr" defTabSz="800546" rtl="0" eaLnBrk="1" fontAlgn="auto" latinLnBrk="0" hangingPunct="1">
              <a:lnSpc>
                <a:spcPct val="100000"/>
              </a:lnSpc>
              <a:spcBef>
                <a:spcPts val="0"/>
              </a:spcBef>
              <a:spcAft>
                <a:spcPts val="0"/>
              </a:spcAft>
              <a:buClrTx/>
              <a:buSzTx/>
              <a:buFont typeface="Arial"/>
              <a:buNone/>
              <a:tabLst/>
              <a:defRPr/>
            </a:pPr>
            <a:r>
              <a:rPr lang="en-IN" sz="1051" b="1" dirty="0">
                <a:solidFill>
                  <a:srgbClr val="FFFFFF"/>
                </a:solidFill>
                <a:latin typeface="Calibri"/>
                <a:cs typeface="Calibri"/>
              </a:rPr>
              <a:t>7</a:t>
            </a:r>
            <a:endParaRPr kumimoji="0" sz="1051" b="0" i="0" u="none" strike="noStrike" kern="0" cap="none" spc="0" normalizeH="0" baseline="0" noProof="0" dirty="0">
              <a:ln>
                <a:noFill/>
              </a:ln>
              <a:solidFill>
                <a:sysClr val="windowText" lastClr="000000"/>
              </a:solidFill>
              <a:effectLst/>
              <a:uLnTx/>
              <a:uFillTx/>
              <a:latin typeface="Calibri"/>
              <a:cs typeface="Calibri"/>
              <a:sym typeface="Arial"/>
            </a:endParaRPr>
          </a:p>
        </p:txBody>
      </p:sp>
      <p:sp>
        <p:nvSpPr>
          <p:cNvPr id="25" name="object 9">
            <a:extLst>
              <a:ext uri="{FF2B5EF4-FFF2-40B4-BE49-F238E27FC236}">
                <a16:creationId xmlns:a16="http://schemas.microsoft.com/office/drawing/2014/main" id="{E4865028-5555-656B-3628-DEEF5BC50387}"/>
              </a:ext>
            </a:extLst>
          </p:cNvPr>
          <p:cNvSpPr txBox="1"/>
          <p:nvPr/>
        </p:nvSpPr>
        <p:spPr>
          <a:xfrm>
            <a:off x="1564055" y="5613026"/>
            <a:ext cx="9605888" cy="341181"/>
          </a:xfrm>
          <a:prstGeom prst="rect">
            <a:avLst/>
          </a:prstGeom>
          <a:ln w="9525">
            <a:solidFill>
              <a:srgbClr val="3B485D"/>
            </a:solidFill>
          </a:ln>
        </p:spPr>
        <p:txBody>
          <a:bodyPr vert="horz" wrap="square" lIns="0" tIns="124521" rIns="0" bIns="0" rtlCol="0">
            <a:spAutoFit/>
          </a:bodyPr>
          <a:lstStyle/>
          <a:p>
            <a:pPr marL="77831" marR="0" lvl="0" indent="0" algn="l" defTabSz="800546" rtl="0" eaLnBrk="1" fontAlgn="auto" latinLnBrk="0" hangingPunct="1">
              <a:lnSpc>
                <a:spcPct val="100000"/>
              </a:lnSpc>
              <a:spcBef>
                <a:spcPts val="980"/>
              </a:spcBef>
              <a:spcAft>
                <a:spcPts val="0"/>
              </a:spcAft>
              <a:buClrTx/>
              <a:buSzTx/>
              <a:buFont typeface="Arial"/>
              <a:buNone/>
              <a:tabLst/>
              <a:defRPr/>
            </a:pPr>
            <a:r>
              <a:rPr lang="en-US" dirty="0">
                <a:solidFill>
                  <a:sysClr val="windowText" lastClr="000000"/>
                </a:solidFill>
                <a:latin typeface="Calibri"/>
                <a:cs typeface="Calibri"/>
              </a:rPr>
              <a:t>Next Steps</a:t>
            </a:r>
            <a:endParaRPr kumimoji="0" lang="en-US" sz="1400" b="0" i="0" u="none" strike="noStrike" kern="0" cap="none" spc="0" normalizeH="0" baseline="0" noProof="0" dirty="0">
              <a:ln>
                <a:noFill/>
              </a:ln>
              <a:solidFill>
                <a:sysClr val="windowText" lastClr="000000"/>
              </a:solidFill>
              <a:effectLst/>
              <a:uLnTx/>
              <a:uFillTx/>
              <a:latin typeface="Calibri"/>
              <a:cs typeface="Calibri"/>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F87AD554-1BC3-5D38-4FEA-2771EA7BD949}"/>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pic>
        <p:nvPicPr>
          <p:cNvPr id="7" name="Picture 6">
            <a:extLst>
              <a:ext uri="{FF2B5EF4-FFF2-40B4-BE49-F238E27FC236}">
                <a16:creationId xmlns:a16="http://schemas.microsoft.com/office/drawing/2014/main" id="{CF8122C5-96FC-2D12-CD7E-109967D40266}"/>
              </a:ext>
            </a:extLst>
          </p:cNvPr>
          <p:cNvPicPr>
            <a:picLocks noChangeAspect="1"/>
          </p:cNvPicPr>
          <p:nvPr/>
        </p:nvPicPr>
        <p:blipFill>
          <a:blip r:embed="rId2"/>
          <a:stretch>
            <a:fillRect/>
          </a:stretch>
        </p:blipFill>
        <p:spPr>
          <a:xfrm>
            <a:off x="1717441" y="1625272"/>
            <a:ext cx="8782388" cy="4592546"/>
          </a:xfrm>
          <a:prstGeom prst="rect">
            <a:avLst/>
          </a:prstGeom>
        </p:spPr>
      </p:pic>
      <p:sp>
        <p:nvSpPr>
          <p:cNvPr id="3" name="TextBox 2">
            <a:extLst>
              <a:ext uri="{FF2B5EF4-FFF2-40B4-BE49-F238E27FC236}">
                <a16:creationId xmlns:a16="http://schemas.microsoft.com/office/drawing/2014/main" id="{F3CD87F7-85F5-C03F-D39E-525BB6A75F4B}"/>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a:t>
            </a:r>
            <a:r>
              <a:rPr lang="en-US" sz="140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Gas </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HAYNESVILLE reservoir </a:t>
            </a:r>
          </a:p>
        </p:txBody>
      </p:sp>
    </p:spTree>
    <p:extLst>
      <p:ext uri="{BB962C8B-B14F-4D97-AF65-F5344CB8AC3E}">
        <p14:creationId xmlns:p14="http://schemas.microsoft.com/office/powerpoint/2010/main" val="2849956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5BF42E34-0237-E2C9-9FDD-88A5BD265399}"/>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pic>
        <p:nvPicPr>
          <p:cNvPr id="7" name="Picture 6">
            <a:extLst>
              <a:ext uri="{FF2B5EF4-FFF2-40B4-BE49-F238E27FC236}">
                <a16:creationId xmlns:a16="http://schemas.microsoft.com/office/drawing/2014/main" id="{0A30093D-2F8A-3DD6-C4AB-82E8A79896EF}"/>
              </a:ext>
            </a:extLst>
          </p:cNvPr>
          <p:cNvPicPr>
            <a:picLocks noChangeAspect="1"/>
          </p:cNvPicPr>
          <p:nvPr/>
        </p:nvPicPr>
        <p:blipFill>
          <a:blip r:embed="rId2"/>
          <a:stretch>
            <a:fillRect/>
          </a:stretch>
        </p:blipFill>
        <p:spPr>
          <a:xfrm>
            <a:off x="1717441" y="1541128"/>
            <a:ext cx="8663194" cy="4619805"/>
          </a:xfrm>
          <a:prstGeom prst="rect">
            <a:avLst/>
          </a:prstGeom>
        </p:spPr>
      </p:pic>
      <p:sp>
        <p:nvSpPr>
          <p:cNvPr id="3" name="TextBox 2">
            <a:extLst>
              <a:ext uri="{FF2B5EF4-FFF2-40B4-BE49-F238E27FC236}">
                <a16:creationId xmlns:a16="http://schemas.microsoft.com/office/drawing/2014/main" id="{5A9BC4E9-E3F4-E526-D001-ED6F36145F3D}"/>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Oil</a:t>
            </a:r>
            <a:r>
              <a:rPr lang="en-US" sz="140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HAYNESVILLE reservoir </a:t>
            </a:r>
          </a:p>
        </p:txBody>
      </p:sp>
    </p:spTree>
    <p:extLst>
      <p:ext uri="{BB962C8B-B14F-4D97-AF65-F5344CB8AC3E}">
        <p14:creationId xmlns:p14="http://schemas.microsoft.com/office/powerpoint/2010/main" val="1407018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975503FB-5A45-3BF0-1BF5-02E5FE9B18DF}"/>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pic>
        <p:nvPicPr>
          <p:cNvPr id="7" name="Picture 6">
            <a:extLst>
              <a:ext uri="{FF2B5EF4-FFF2-40B4-BE49-F238E27FC236}">
                <a16:creationId xmlns:a16="http://schemas.microsoft.com/office/drawing/2014/main" id="{3EDA38A6-59BA-8836-1804-E3B879DC89E3}"/>
              </a:ext>
            </a:extLst>
          </p:cNvPr>
          <p:cNvPicPr>
            <a:picLocks noChangeAspect="1"/>
          </p:cNvPicPr>
          <p:nvPr/>
        </p:nvPicPr>
        <p:blipFill>
          <a:blip r:embed="rId2"/>
          <a:stretch>
            <a:fillRect/>
          </a:stretch>
        </p:blipFill>
        <p:spPr>
          <a:xfrm>
            <a:off x="1544205" y="1413452"/>
            <a:ext cx="8877662" cy="4638855"/>
          </a:xfrm>
          <a:prstGeom prst="rect">
            <a:avLst/>
          </a:prstGeom>
        </p:spPr>
      </p:pic>
      <p:sp>
        <p:nvSpPr>
          <p:cNvPr id="3" name="TextBox 2">
            <a:extLst>
              <a:ext uri="{FF2B5EF4-FFF2-40B4-BE49-F238E27FC236}">
                <a16:creationId xmlns:a16="http://schemas.microsoft.com/office/drawing/2014/main" id="{84C0F58F-14FE-B317-54AC-15A46C364FB9}"/>
              </a:ext>
            </a:extLst>
          </p:cNvPr>
          <p:cNvSpPr txBox="1"/>
          <p:nvPr/>
        </p:nvSpPr>
        <p:spPr>
          <a:xfrm>
            <a:off x="1544205" y="852070"/>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Water</a:t>
            </a:r>
            <a:r>
              <a:rPr lang="en-US" sz="140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HAYNESVILLE reservoir </a:t>
            </a:r>
          </a:p>
        </p:txBody>
      </p:sp>
    </p:spTree>
    <p:extLst>
      <p:ext uri="{BB962C8B-B14F-4D97-AF65-F5344CB8AC3E}">
        <p14:creationId xmlns:p14="http://schemas.microsoft.com/office/powerpoint/2010/main" val="301310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975503FB-5A45-3BF0-1BF5-02E5FE9B18DF}"/>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pic>
        <p:nvPicPr>
          <p:cNvPr id="10" name="Picture 9">
            <a:extLst>
              <a:ext uri="{FF2B5EF4-FFF2-40B4-BE49-F238E27FC236}">
                <a16:creationId xmlns:a16="http://schemas.microsoft.com/office/drawing/2014/main" id="{DD93FAA1-CD0E-1509-605E-8BA20E1B4B39}"/>
              </a:ext>
            </a:extLst>
          </p:cNvPr>
          <p:cNvPicPr>
            <a:picLocks noChangeAspect="1"/>
          </p:cNvPicPr>
          <p:nvPr/>
        </p:nvPicPr>
        <p:blipFill>
          <a:blip r:embed="rId2"/>
          <a:stretch>
            <a:fillRect/>
          </a:stretch>
        </p:blipFill>
        <p:spPr>
          <a:xfrm>
            <a:off x="1568979" y="1452066"/>
            <a:ext cx="8665604" cy="4648380"/>
          </a:xfrm>
          <a:prstGeom prst="rect">
            <a:avLst/>
          </a:prstGeom>
        </p:spPr>
      </p:pic>
      <p:sp>
        <p:nvSpPr>
          <p:cNvPr id="3" name="TextBox 2">
            <a:extLst>
              <a:ext uri="{FF2B5EF4-FFF2-40B4-BE49-F238E27FC236}">
                <a16:creationId xmlns:a16="http://schemas.microsoft.com/office/drawing/2014/main" id="{EEC2ADF8-C232-9C78-B767-9C14B9D1B96E}"/>
              </a:ext>
            </a:extLst>
          </p:cNvPr>
          <p:cNvSpPr txBox="1"/>
          <p:nvPr/>
        </p:nvSpPr>
        <p:spPr>
          <a:xfrm>
            <a:off x="1568979" y="1036673"/>
            <a:ext cx="7149629"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Number of Wells coming online for each well status for HAYNESVILLE reservoir with Time</a:t>
            </a:r>
          </a:p>
        </p:txBody>
      </p:sp>
    </p:spTree>
    <p:extLst>
      <p:ext uri="{BB962C8B-B14F-4D97-AF65-F5344CB8AC3E}">
        <p14:creationId xmlns:p14="http://schemas.microsoft.com/office/powerpoint/2010/main" val="411050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975503FB-5A45-3BF0-1BF5-02E5FE9B18DF}"/>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Production Estimation Model</a:t>
            </a:r>
          </a:p>
        </p:txBody>
      </p:sp>
      <p:pic>
        <p:nvPicPr>
          <p:cNvPr id="7" name="Picture 6">
            <a:extLst>
              <a:ext uri="{FF2B5EF4-FFF2-40B4-BE49-F238E27FC236}">
                <a16:creationId xmlns:a16="http://schemas.microsoft.com/office/drawing/2014/main" id="{E9260EDD-1D48-E8F7-5EA8-262B5B3C7712}"/>
              </a:ext>
            </a:extLst>
          </p:cNvPr>
          <p:cNvPicPr>
            <a:picLocks noChangeAspect="1"/>
          </p:cNvPicPr>
          <p:nvPr/>
        </p:nvPicPr>
        <p:blipFill>
          <a:blip r:embed="rId2"/>
          <a:stretch>
            <a:fillRect/>
          </a:stretch>
        </p:blipFill>
        <p:spPr>
          <a:xfrm>
            <a:off x="1667659" y="1537815"/>
            <a:ext cx="8856682" cy="4610327"/>
          </a:xfrm>
          <a:prstGeom prst="rect">
            <a:avLst/>
          </a:prstGeom>
        </p:spPr>
      </p:pic>
      <p:sp>
        <p:nvSpPr>
          <p:cNvPr id="3" name="TextBox 2">
            <a:extLst>
              <a:ext uri="{FF2B5EF4-FFF2-40B4-BE49-F238E27FC236}">
                <a16:creationId xmlns:a16="http://schemas.microsoft.com/office/drawing/2014/main" id="{3A7C91F1-6A76-96C6-A1F5-FBC57C5C34B7}"/>
              </a:ext>
            </a:extLst>
          </p:cNvPr>
          <p:cNvSpPr txBox="1"/>
          <p:nvPr/>
        </p:nvSpPr>
        <p:spPr>
          <a:xfrm>
            <a:off x="1667659" y="1036673"/>
            <a:ext cx="7149629"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Gas for HAYNESVILLE reservoir for producing wells</a:t>
            </a:r>
          </a:p>
        </p:txBody>
      </p:sp>
    </p:spTree>
    <p:extLst>
      <p:ext uri="{BB962C8B-B14F-4D97-AF65-F5344CB8AC3E}">
        <p14:creationId xmlns:p14="http://schemas.microsoft.com/office/powerpoint/2010/main" val="2885877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3E3E-1BB0-4151-05F0-72F142F627F2}"/>
              </a:ext>
            </a:extLst>
          </p:cNvPr>
          <p:cNvSpPr>
            <a:spLocks noGrp="1"/>
          </p:cNvSpPr>
          <p:nvPr>
            <p:ph type="title"/>
          </p:nvPr>
        </p:nvSpPr>
        <p:spPr/>
        <p:txBody>
          <a:bodyPr/>
          <a:lstStyle/>
          <a:p>
            <a:r>
              <a:rPr lang="en-US" dirty="0"/>
              <a:t>Next Steps</a:t>
            </a:r>
            <a:endParaRPr lang="en-IN" dirty="0"/>
          </a:p>
        </p:txBody>
      </p:sp>
      <p:sp>
        <p:nvSpPr>
          <p:cNvPr id="3" name="Content Placeholder 2">
            <a:extLst>
              <a:ext uri="{FF2B5EF4-FFF2-40B4-BE49-F238E27FC236}">
                <a16:creationId xmlns:a16="http://schemas.microsoft.com/office/drawing/2014/main" id="{5521703E-AB50-7511-10D7-1352A4FED8DE}"/>
              </a:ext>
            </a:extLst>
          </p:cNvPr>
          <p:cNvSpPr>
            <a:spLocks noGrp="1"/>
          </p:cNvSpPr>
          <p:nvPr>
            <p:ph idx="1"/>
          </p:nvPr>
        </p:nvSpPr>
        <p:spPr/>
        <p:txBody>
          <a:bodyPr/>
          <a:lstStyle/>
          <a:p>
            <a:r>
              <a:rPr lang="en-US" b="0" i="0" dirty="0">
                <a:solidFill>
                  <a:srgbClr val="0D0D0D"/>
                </a:solidFill>
                <a:effectLst/>
                <a:latin typeface="Söhne"/>
              </a:rPr>
              <a:t>In the field of economic data analysis, our model centers around the belief that the Internal Rate of Return (IRR) serves as the most appropriate metric for guiding decisions pertaining to the upcoming drilling operation. We can incorporate additional features to further refine the well-ranking process.</a:t>
            </a:r>
          </a:p>
          <a:p>
            <a:endParaRPr lang="en-US" b="0" i="0" dirty="0">
              <a:solidFill>
                <a:srgbClr val="0D0D0D"/>
              </a:solidFill>
              <a:effectLst/>
              <a:latin typeface="Söhne"/>
            </a:endParaRPr>
          </a:p>
          <a:p>
            <a:r>
              <a:rPr lang="en-US" b="0" i="0" dirty="0">
                <a:solidFill>
                  <a:srgbClr val="0D0D0D"/>
                </a:solidFill>
                <a:effectLst/>
                <a:latin typeface="Söhne"/>
              </a:rPr>
              <a:t>Our examination of rig data intentionally omits considerations for the future number of rigs in the type curve area associated with a specific operator. It is essential to shift our focus towards obtaining information on the future number of rigs.</a:t>
            </a:r>
          </a:p>
          <a:p>
            <a:endParaRPr lang="en-US" b="0" i="0" dirty="0">
              <a:solidFill>
                <a:srgbClr val="0D0D0D"/>
              </a:solidFill>
              <a:effectLst/>
              <a:latin typeface="Söhne"/>
            </a:endParaRPr>
          </a:p>
          <a:p>
            <a:r>
              <a:rPr lang="en-US" b="0" i="0" dirty="0">
                <a:solidFill>
                  <a:srgbClr val="0D0D0D"/>
                </a:solidFill>
                <a:effectLst/>
                <a:latin typeface="Söhne"/>
              </a:rPr>
              <a:t>Assuming equal distances between all locations and disregarding the impact of distance in the well selection process may not be prudent. The distance factor could significantly influence the choice of the next inventory well by rig.</a:t>
            </a:r>
          </a:p>
          <a:p>
            <a:endParaRPr lang="en-US" b="0" i="0" dirty="0">
              <a:solidFill>
                <a:srgbClr val="0D0D0D"/>
              </a:solidFill>
              <a:effectLst/>
              <a:latin typeface="Söhne"/>
            </a:endParaRPr>
          </a:p>
          <a:p>
            <a:r>
              <a:rPr lang="en-US" b="0" i="0" dirty="0">
                <a:solidFill>
                  <a:srgbClr val="0D0D0D"/>
                </a:solidFill>
                <a:effectLst/>
                <a:latin typeface="Söhne"/>
              </a:rPr>
              <a:t>In our cycle time calculations, we currently rely on historical data and select the median value. There is an opportunity to enhance this approach through the integration of machine learning, introducing more features into the analysis.</a:t>
            </a:r>
            <a:endParaRPr lang="en-IN" dirty="0"/>
          </a:p>
        </p:txBody>
      </p:sp>
      <p:sp>
        <p:nvSpPr>
          <p:cNvPr id="4" name="Slide Number Placeholder 3">
            <a:extLst>
              <a:ext uri="{FF2B5EF4-FFF2-40B4-BE49-F238E27FC236}">
                <a16:creationId xmlns:a16="http://schemas.microsoft.com/office/drawing/2014/main" id="{D945215B-2F57-265C-30DD-C499216483CF}"/>
              </a:ext>
            </a:extLst>
          </p:cNvPr>
          <p:cNvSpPr>
            <a:spLocks noGrp="1"/>
          </p:cNvSpPr>
          <p:nvPr>
            <p:ph type="sldNum" sz="quarter" idx="12"/>
          </p:nvPr>
        </p:nvSpPr>
        <p:spPr/>
        <p:txBody>
          <a:bodyPr/>
          <a:lstStyle/>
          <a:p>
            <a:r>
              <a:rPr lang="en-IN" dirty="0"/>
              <a:t>.</a:t>
            </a:r>
          </a:p>
        </p:txBody>
      </p:sp>
    </p:spTree>
    <p:extLst>
      <p:ext uri="{BB962C8B-B14F-4D97-AF65-F5344CB8AC3E}">
        <p14:creationId xmlns:p14="http://schemas.microsoft.com/office/powerpoint/2010/main" val="1061030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5508641" y="3111538"/>
            <a:ext cx="2883597" cy="63492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Calibri"/>
              <a:buNone/>
            </a:pPr>
            <a:r>
              <a:rPr lang="en-US" sz="2800" dirty="0"/>
              <a:t>Thanks!</a:t>
            </a:r>
            <a:endParaRPr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586A9-E798-5863-06B7-A22E44A24A20}"/>
              </a:ext>
            </a:extLst>
          </p:cNvPr>
          <p:cNvSpPr>
            <a:spLocks noGrp="1"/>
          </p:cNvSpPr>
          <p:nvPr>
            <p:ph type="title"/>
          </p:nvPr>
        </p:nvSpPr>
        <p:spPr/>
        <p:txBody>
          <a:bodyPr/>
          <a:lstStyle/>
          <a:p>
            <a:endParaRPr lang="en-IN" dirty="0"/>
          </a:p>
        </p:txBody>
      </p:sp>
      <p:pic>
        <p:nvPicPr>
          <p:cNvPr id="4" name="Picture 3">
            <a:extLst>
              <a:ext uri="{FF2B5EF4-FFF2-40B4-BE49-F238E27FC236}">
                <a16:creationId xmlns:a16="http://schemas.microsoft.com/office/drawing/2014/main" id="{AE85615E-4D82-4FC0-EBB5-C53A572BBC71}"/>
              </a:ext>
            </a:extLst>
          </p:cNvPr>
          <p:cNvPicPr>
            <a:picLocks noChangeAspect="1"/>
          </p:cNvPicPr>
          <p:nvPr/>
        </p:nvPicPr>
        <p:blipFill>
          <a:blip r:embed="rId2"/>
          <a:stretch>
            <a:fillRect/>
          </a:stretch>
        </p:blipFill>
        <p:spPr>
          <a:xfrm>
            <a:off x="2039926" y="794476"/>
            <a:ext cx="7597798" cy="4160881"/>
          </a:xfrm>
          <a:prstGeom prst="rect">
            <a:avLst/>
          </a:prstGeom>
        </p:spPr>
      </p:pic>
      <p:sp>
        <p:nvSpPr>
          <p:cNvPr id="3" name="Rectangle 2">
            <a:extLst>
              <a:ext uri="{FF2B5EF4-FFF2-40B4-BE49-F238E27FC236}">
                <a16:creationId xmlns:a16="http://schemas.microsoft.com/office/drawing/2014/main" id="{5A5B4972-F1E6-736D-1FA5-7F7652F6D65C}"/>
              </a:ext>
            </a:extLst>
          </p:cNvPr>
          <p:cNvSpPr/>
          <p:nvPr/>
        </p:nvSpPr>
        <p:spPr>
          <a:xfrm>
            <a:off x="2885528" y="5148175"/>
            <a:ext cx="6915676"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Last production date vs unique api count for pdp+new wells</a:t>
            </a:r>
          </a:p>
        </p:txBody>
      </p:sp>
    </p:spTree>
    <p:extLst>
      <p:ext uri="{BB962C8B-B14F-4D97-AF65-F5344CB8AC3E}">
        <p14:creationId xmlns:p14="http://schemas.microsoft.com/office/powerpoint/2010/main" val="105614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5776-DBDC-9DAA-A964-5D85DE9A1E40}"/>
              </a:ext>
            </a:extLst>
          </p:cNvPr>
          <p:cNvSpPr>
            <a:spLocks noGrp="1"/>
          </p:cNvSpPr>
          <p:nvPr>
            <p:ph type="title"/>
          </p:nvPr>
        </p:nvSpPr>
        <p:spPr/>
        <p:txBody>
          <a:bodyPr/>
          <a:lstStyle/>
          <a:p>
            <a:endParaRPr lang="en-IN" dirty="0"/>
          </a:p>
        </p:txBody>
      </p:sp>
      <p:graphicFrame>
        <p:nvGraphicFramePr>
          <p:cNvPr id="3" name="Table 2">
            <a:extLst>
              <a:ext uri="{FF2B5EF4-FFF2-40B4-BE49-F238E27FC236}">
                <a16:creationId xmlns:a16="http://schemas.microsoft.com/office/drawing/2014/main" id="{09F0942C-E7DB-1628-7656-E79522675A29}"/>
              </a:ext>
            </a:extLst>
          </p:cNvPr>
          <p:cNvGraphicFramePr>
            <a:graphicFrameLocks noGrp="1"/>
          </p:cNvGraphicFramePr>
          <p:nvPr>
            <p:extLst>
              <p:ext uri="{D42A27DB-BD31-4B8C-83A1-F6EECF244321}">
                <p14:modId xmlns:p14="http://schemas.microsoft.com/office/powerpoint/2010/main" val="698997416"/>
              </p:ext>
            </p:extLst>
          </p:nvPr>
        </p:nvGraphicFramePr>
        <p:xfrm>
          <a:off x="304800" y="1237568"/>
          <a:ext cx="11240756" cy="4713484"/>
        </p:xfrm>
        <a:graphic>
          <a:graphicData uri="http://schemas.openxmlformats.org/drawingml/2006/table">
            <a:tbl>
              <a:tblPr firstRow="1" bandRow="1">
                <a:tableStyleId>{C083E6E3-FA7D-4D7B-A595-EF9225AFEA82}</a:tableStyleId>
              </a:tblPr>
              <a:tblGrid>
                <a:gridCol w="2632615">
                  <a:extLst>
                    <a:ext uri="{9D8B030D-6E8A-4147-A177-3AD203B41FA5}">
                      <a16:colId xmlns:a16="http://schemas.microsoft.com/office/drawing/2014/main" val="101206009"/>
                    </a:ext>
                  </a:extLst>
                </a:gridCol>
                <a:gridCol w="1401155">
                  <a:extLst>
                    <a:ext uri="{9D8B030D-6E8A-4147-A177-3AD203B41FA5}">
                      <a16:colId xmlns:a16="http://schemas.microsoft.com/office/drawing/2014/main" val="3563388523"/>
                    </a:ext>
                  </a:extLst>
                </a:gridCol>
                <a:gridCol w="1558535">
                  <a:extLst>
                    <a:ext uri="{9D8B030D-6E8A-4147-A177-3AD203B41FA5}">
                      <a16:colId xmlns:a16="http://schemas.microsoft.com/office/drawing/2014/main" val="2177493784"/>
                    </a:ext>
                  </a:extLst>
                </a:gridCol>
                <a:gridCol w="1896053">
                  <a:extLst>
                    <a:ext uri="{9D8B030D-6E8A-4147-A177-3AD203B41FA5}">
                      <a16:colId xmlns:a16="http://schemas.microsoft.com/office/drawing/2014/main" val="1651370694"/>
                    </a:ext>
                  </a:extLst>
                </a:gridCol>
                <a:gridCol w="1945688">
                  <a:extLst>
                    <a:ext uri="{9D8B030D-6E8A-4147-A177-3AD203B41FA5}">
                      <a16:colId xmlns:a16="http://schemas.microsoft.com/office/drawing/2014/main" val="4264912337"/>
                    </a:ext>
                  </a:extLst>
                </a:gridCol>
                <a:gridCol w="1806710">
                  <a:extLst>
                    <a:ext uri="{9D8B030D-6E8A-4147-A177-3AD203B41FA5}">
                      <a16:colId xmlns:a16="http://schemas.microsoft.com/office/drawing/2014/main" val="3207696231"/>
                    </a:ext>
                  </a:extLst>
                </a:gridCol>
              </a:tblGrid>
              <a:tr h="1155560">
                <a:tc>
                  <a:txBody>
                    <a:bodyPr/>
                    <a:lstStyle/>
                    <a:p>
                      <a:r>
                        <a:rPr lang="en-IN" dirty="0"/>
                        <a:t>Cycle Time</a:t>
                      </a:r>
                    </a:p>
                  </a:txBody>
                  <a:tcPr/>
                </a:tc>
                <a:tc>
                  <a:txBody>
                    <a:bodyPr/>
                    <a:lstStyle/>
                    <a:p>
                      <a:r>
                        <a:rPr lang="en-IN" dirty="0"/>
                        <a:t>For Whole Basin</a:t>
                      </a:r>
                    </a:p>
                  </a:txBody>
                  <a:tcPr/>
                </a:tc>
                <a:tc>
                  <a:txBody>
                    <a:bodyPr/>
                    <a:lstStyle/>
                    <a:p>
                      <a:r>
                        <a:rPr lang="en-IN" dirty="0"/>
                        <a:t>“CHK” Operator</a:t>
                      </a:r>
                    </a:p>
                  </a:txBody>
                  <a:tcPr/>
                </a:tc>
                <a:tc>
                  <a:txBody>
                    <a:bodyPr/>
                    <a:lstStyle/>
                    <a:p>
                      <a:r>
                        <a:rPr lang="en-IN" dirty="0"/>
                        <a:t>“TGNR” Operator</a:t>
                      </a:r>
                    </a:p>
                  </a:txBody>
                  <a:tcPr/>
                </a:tc>
                <a:tc>
                  <a:txBody>
                    <a:bodyPr/>
                    <a:lstStyle/>
                    <a:p>
                      <a:r>
                        <a:rPr lang="en-IN" dirty="0"/>
                        <a:t>“CHK” Operator and “HAYNESVILLE_HSVL_LA NFZ_SABINE” type curve</a:t>
                      </a:r>
                    </a:p>
                    <a:p>
                      <a:endParaRPr lang="en-IN" dirty="0"/>
                    </a:p>
                  </a:txBody>
                  <a:tcPr/>
                </a:tc>
                <a:tc>
                  <a:txBody>
                    <a:bodyPr/>
                    <a:lstStyle/>
                    <a:p>
                      <a:r>
                        <a:rPr lang="en-US" dirty="0"/>
                        <a:t>“CHK” Operator and “BOSSIER_HSVL_LA NFZ_NATCHITOCHES</a:t>
                      </a:r>
                    </a:p>
                    <a:p>
                      <a:r>
                        <a:rPr lang="en-US" dirty="0"/>
                        <a:t>” type curve</a:t>
                      </a:r>
                    </a:p>
                    <a:p>
                      <a:endParaRPr lang="en-IN" dirty="0"/>
                    </a:p>
                  </a:txBody>
                  <a:tcPr/>
                </a:tc>
                <a:extLst>
                  <a:ext uri="{0D108BD9-81ED-4DB2-BD59-A6C34878D82A}">
                    <a16:rowId xmlns:a16="http://schemas.microsoft.com/office/drawing/2014/main" val="3217858998"/>
                  </a:ext>
                </a:extLst>
              </a:tr>
              <a:tr h="645104">
                <a:tc>
                  <a:txBody>
                    <a:bodyPr/>
                    <a:lstStyle/>
                    <a:p>
                      <a:r>
                        <a:rPr lang="en-IN" dirty="0"/>
                        <a:t>Time taken Permit Submit to approval</a:t>
                      </a:r>
                    </a:p>
                  </a:txBody>
                  <a:tcPr/>
                </a:tc>
                <a:tc>
                  <a:txBody>
                    <a:bodyPr/>
                    <a:lstStyle/>
                    <a:p>
                      <a:r>
                        <a:rPr lang="en-IN" dirty="0"/>
                        <a:t>9 days</a:t>
                      </a:r>
                    </a:p>
                  </a:txBody>
                  <a:tcPr/>
                </a:tc>
                <a:tc>
                  <a:txBody>
                    <a:bodyPr/>
                    <a:lstStyle/>
                    <a:p>
                      <a:r>
                        <a:rPr lang="en-IN" dirty="0"/>
                        <a:t>8 days</a:t>
                      </a:r>
                    </a:p>
                  </a:txBody>
                  <a:tcPr/>
                </a:tc>
                <a:tc>
                  <a:txBody>
                    <a:bodyPr/>
                    <a:lstStyle/>
                    <a:p>
                      <a:r>
                        <a:rPr lang="en-IN" dirty="0"/>
                        <a:t>10 days</a:t>
                      </a:r>
                    </a:p>
                  </a:txBody>
                  <a:tcPr/>
                </a:tc>
                <a:tc>
                  <a:txBody>
                    <a:bodyPr/>
                    <a:lstStyle/>
                    <a:p>
                      <a:r>
                        <a:rPr lang="en-IN" dirty="0"/>
                        <a:t>9 days</a:t>
                      </a:r>
                    </a:p>
                  </a:txBody>
                  <a:tcPr/>
                </a:tc>
                <a:tc>
                  <a:txBody>
                    <a:bodyPr/>
                    <a:lstStyle/>
                    <a:p>
                      <a:r>
                        <a:rPr lang="en-IN" dirty="0"/>
                        <a:t>8 days</a:t>
                      </a:r>
                    </a:p>
                  </a:txBody>
                  <a:tcPr/>
                </a:tc>
                <a:extLst>
                  <a:ext uri="{0D108BD9-81ED-4DB2-BD59-A6C34878D82A}">
                    <a16:rowId xmlns:a16="http://schemas.microsoft.com/office/drawing/2014/main" val="3482885670"/>
                  </a:ext>
                </a:extLst>
              </a:tr>
              <a:tr h="645104">
                <a:tc>
                  <a:txBody>
                    <a:bodyPr/>
                    <a:lstStyle/>
                    <a:p>
                      <a:r>
                        <a:rPr lang="en-IN" dirty="0"/>
                        <a:t>Time taken permit approval to spud</a:t>
                      </a:r>
                    </a:p>
                  </a:txBody>
                  <a:tcPr/>
                </a:tc>
                <a:tc>
                  <a:txBody>
                    <a:bodyPr/>
                    <a:lstStyle/>
                    <a:p>
                      <a:r>
                        <a:rPr lang="en-IN" dirty="0"/>
                        <a:t>50 days </a:t>
                      </a:r>
                    </a:p>
                  </a:txBody>
                  <a:tcPr/>
                </a:tc>
                <a:tc>
                  <a:txBody>
                    <a:bodyPr/>
                    <a:lstStyle/>
                    <a:p>
                      <a:r>
                        <a:rPr lang="en-IN" dirty="0"/>
                        <a:t>50 days</a:t>
                      </a:r>
                    </a:p>
                  </a:txBody>
                  <a:tcPr/>
                </a:tc>
                <a:tc>
                  <a:txBody>
                    <a:bodyPr/>
                    <a:lstStyle/>
                    <a:p>
                      <a:r>
                        <a:rPr lang="en-IN" dirty="0"/>
                        <a:t>79 days</a:t>
                      </a:r>
                    </a:p>
                  </a:txBody>
                  <a:tcPr/>
                </a:tc>
                <a:tc>
                  <a:txBody>
                    <a:bodyPr/>
                    <a:lstStyle/>
                    <a:p>
                      <a:r>
                        <a:rPr lang="en-IN" dirty="0"/>
                        <a:t>11 days</a:t>
                      </a:r>
                    </a:p>
                  </a:txBody>
                  <a:tcPr/>
                </a:tc>
                <a:tc>
                  <a:txBody>
                    <a:bodyPr/>
                    <a:lstStyle/>
                    <a:p>
                      <a:r>
                        <a:rPr lang="en-IN" dirty="0"/>
                        <a:t>50 days</a:t>
                      </a:r>
                    </a:p>
                  </a:txBody>
                  <a:tcPr/>
                </a:tc>
                <a:extLst>
                  <a:ext uri="{0D108BD9-81ED-4DB2-BD59-A6C34878D82A}">
                    <a16:rowId xmlns:a16="http://schemas.microsoft.com/office/drawing/2014/main" val="4107308371"/>
                  </a:ext>
                </a:extLst>
              </a:tr>
              <a:tr h="461692">
                <a:tc>
                  <a:txBody>
                    <a:bodyPr/>
                    <a:lstStyle/>
                    <a:p>
                      <a:r>
                        <a:rPr lang="en-IN" dirty="0"/>
                        <a:t>Time taken spud to rig release</a:t>
                      </a:r>
                    </a:p>
                  </a:txBody>
                  <a:tcPr/>
                </a:tc>
                <a:tc>
                  <a:txBody>
                    <a:bodyPr/>
                    <a:lstStyle/>
                    <a:p>
                      <a:r>
                        <a:rPr lang="en-IN" dirty="0"/>
                        <a:t>66 days</a:t>
                      </a:r>
                    </a:p>
                  </a:txBody>
                  <a:tcPr/>
                </a:tc>
                <a:tc>
                  <a:txBody>
                    <a:bodyPr/>
                    <a:lstStyle/>
                    <a:p>
                      <a:r>
                        <a:rPr lang="en-IN" dirty="0"/>
                        <a:t>66 days</a:t>
                      </a:r>
                    </a:p>
                  </a:txBody>
                  <a:tcPr/>
                </a:tc>
                <a:tc>
                  <a:txBody>
                    <a:bodyPr/>
                    <a:lstStyle/>
                    <a:p>
                      <a:r>
                        <a:rPr lang="en-IN" dirty="0"/>
                        <a:t>63 days</a:t>
                      </a:r>
                    </a:p>
                  </a:txBody>
                  <a:tcPr/>
                </a:tc>
                <a:tc>
                  <a:txBody>
                    <a:bodyPr/>
                    <a:lstStyle/>
                    <a:p>
                      <a:r>
                        <a:rPr lang="en-IN" dirty="0"/>
                        <a:t>70 days</a:t>
                      </a:r>
                    </a:p>
                  </a:txBody>
                  <a:tcPr/>
                </a:tc>
                <a:tc>
                  <a:txBody>
                    <a:bodyPr/>
                    <a:lstStyle/>
                    <a:p>
                      <a:r>
                        <a:rPr lang="en-IN" dirty="0"/>
                        <a:t>66 days</a:t>
                      </a:r>
                    </a:p>
                  </a:txBody>
                  <a:tcPr/>
                </a:tc>
                <a:extLst>
                  <a:ext uri="{0D108BD9-81ED-4DB2-BD59-A6C34878D82A}">
                    <a16:rowId xmlns:a16="http://schemas.microsoft.com/office/drawing/2014/main" val="1257911741"/>
                  </a:ext>
                </a:extLst>
              </a:tr>
              <a:tr h="461692">
                <a:tc>
                  <a:txBody>
                    <a:bodyPr/>
                    <a:lstStyle/>
                    <a:p>
                      <a:r>
                        <a:rPr lang="en-IN" dirty="0"/>
                        <a:t>Time taken spud to completions</a:t>
                      </a:r>
                    </a:p>
                  </a:txBody>
                  <a:tcPr/>
                </a:tc>
                <a:tc>
                  <a:txBody>
                    <a:bodyPr/>
                    <a:lstStyle/>
                    <a:p>
                      <a:r>
                        <a:rPr lang="en-IN" dirty="0"/>
                        <a:t>174 days</a:t>
                      </a:r>
                    </a:p>
                  </a:txBody>
                  <a:tcPr/>
                </a:tc>
                <a:tc>
                  <a:txBody>
                    <a:bodyPr/>
                    <a:lstStyle/>
                    <a:p>
                      <a:r>
                        <a:rPr lang="en-IN" dirty="0"/>
                        <a:t>168 days</a:t>
                      </a:r>
                    </a:p>
                  </a:txBody>
                  <a:tcPr/>
                </a:tc>
                <a:tc>
                  <a:txBody>
                    <a:bodyPr/>
                    <a:lstStyle/>
                    <a:p>
                      <a:r>
                        <a:rPr lang="en-IN" dirty="0"/>
                        <a:t>156 days</a:t>
                      </a:r>
                    </a:p>
                  </a:txBody>
                  <a:tcPr/>
                </a:tc>
                <a:tc>
                  <a:txBody>
                    <a:bodyPr/>
                    <a:lstStyle/>
                    <a:p>
                      <a:r>
                        <a:rPr lang="en-IN" dirty="0"/>
                        <a:t>217 days</a:t>
                      </a:r>
                    </a:p>
                  </a:txBody>
                  <a:tcPr/>
                </a:tc>
                <a:tc>
                  <a:txBody>
                    <a:bodyPr/>
                    <a:lstStyle/>
                    <a:p>
                      <a:r>
                        <a:rPr lang="en-IN" dirty="0"/>
                        <a:t>168 days</a:t>
                      </a:r>
                    </a:p>
                  </a:txBody>
                  <a:tcPr/>
                </a:tc>
                <a:extLst>
                  <a:ext uri="{0D108BD9-81ED-4DB2-BD59-A6C34878D82A}">
                    <a16:rowId xmlns:a16="http://schemas.microsoft.com/office/drawing/2014/main" val="3116641567"/>
                  </a:ext>
                </a:extLst>
              </a:tr>
              <a:tr h="645104">
                <a:tc>
                  <a:txBody>
                    <a:bodyPr/>
                    <a:lstStyle/>
                    <a:p>
                      <a:r>
                        <a:rPr lang="en-IN" dirty="0"/>
                        <a:t>Time taken completion to first production</a:t>
                      </a:r>
                    </a:p>
                  </a:txBody>
                  <a:tcPr/>
                </a:tc>
                <a:tc>
                  <a:txBody>
                    <a:bodyPr/>
                    <a:lstStyle/>
                    <a:p>
                      <a:r>
                        <a:rPr lang="en-IN" dirty="0"/>
                        <a:t>-10 days</a:t>
                      </a:r>
                    </a:p>
                  </a:txBody>
                  <a:tcPr/>
                </a:tc>
                <a:tc>
                  <a:txBody>
                    <a:bodyPr/>
                    <a:lstStyle/>
                    <a:p>
                      <a:r>
                        <a:rPr lang="en-IN" dirty="0"/>
                        <a:t>-8 days</a:t>
                      </a:r>
                    </a:p>
                  </a:txBody>
                  <a:tcPr/>
                </a:tc>
                <a:tc>
                  <a:txBody>
                    <a:bodyPr/>
                    <a:lstStyle/>
                    <a:p>
                      <a:r>
                        <a:rPr lang="en-IN" dirty="0"/>
                        <a:t>15 days</a:t>
                      </a:r>
                    </a:p>
                  </a:txBody>
                  <a:tcPr/>
                </a:tc>
                <a:tc>
                  <a:txBody>
                    <a:bodyPr/>
                    <a:lstStyle/>
                    <a:p>
                      <a:r>
                        <a:rPr lang="en-IN" dirty="0"/>
                        <a:t>-2 days</a:t>
                      </a:r>
                    </a:p>
                  </a:txBody>
                  <a:tcPr/>
                </a:tc>
                <a:tc>
                  <a:txBody>
                    <a:bodyPr/>
                    <a:lstStyle/>
                    <a:p>
                      <a:r>
                        <a:rPr lang="en-IN" dirty="0"/>
                        <a:t>-8 days</a:t>
                      </a:r>
                    </a:p>
                  </a:txBody>
                  <a:tcPr/>
                </a:tc>
                <a:extLst>
                  <a:ext uri="{0D108BD9-81ED-4DB2-BD59-A6C34878D82A}">
                    <a16:rowId xmlns:a16="http://schemas.microsoft.com/office/drawing/2014/main" val="2500902761"/>
                  </a:ext>
                </a:extLst>
              </a:tr>
            </a:tbl>
          </a:graphicData>
        </a:graphic>
      </p:graphicFrame>
    </p:spTree>
    <p:extLst>
      <p:ext uri="{BB962C8B-B14F-4D97-AF65-F5344CB8AC3E}">
        <p14:creationId xmlns:p14="http://schemas.microsoft.com/office/powerpoint/2010/main" val="1283603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2BDA6-8F44-35F6-BEBE-9A7C63AA3014}"/>
              </a:ext>
            </a:extLst>
          </p:cNvPr>
          <p:cNvSpPr>
            <a:spLocks noGrp="1"/>
          </p:cNvSpPr>
          <p:nvPr>
            <p:ph type="title"/>
          </p:nvPr>
        </p:nvSpPr>
        <p:spPr/>
        <p:txBody>
          <a:bodyPr/>
          <a:lstStyle/>
          <a:p>
            <a:endParaRPr lang="en-IN" dirty="0"/>
          </a:p>
        </p:txBody>
      </p:sp>
      <p:pic>
        <p:nvPicPr>
          <p:cNvPr id="6" name="Picture 5">
            <a:extLst>
              <a:ext uri="{FF2B5EF4-FFF2-40B4-BE49-F238E27FC236}">
                <a16:creationId xmlns:a16="http://schemas.microsoft.com/office/drawing/2014/main" id="{8D653B09-31CB-5237-82B5-3B44872AC25E}"/>
              </a:ext>
            </a:extLst>
          </p:cNvPr>
          <p:cNvPicPr>
            <a:picLocks noChangeAspect="1"/>
          </p:cNvPicPr>
          <p:nvPr/>
        </p:nvPicPr>
        <p:blipFill>
          <a:blip r:embed="rId2"/>
          <a:stretch>
            <a:fillRect/>
          </a:stretch>
        </p:blipFill>
        <p:spPr>
          <a:xfrm>
            <a:off x="1382694" y="940894"/>
            <a:ext cx="8854876" cy="4640756"/>
          </a:xfrm>
          <a:prstGeom prst="rect">
            <a:avLst/>
          </a:prstGeom>
        </p:spPr>
      </p:pic>
      <p:sp>
        <p:nvSpPr>
          <p:cNvPr id="7" name="Rectangle 6">
            <a:extLst>
              <a:ext uri="{FF2B5EF4-FFF2-40B4-BE49-F238E27FC236}">
                <a16:creationId xmlns:a16="http://schemas.microsoft.com/office/drawing/2014/main" id="{E9B79DB0-41FB-F0F6-7F2E-A51276D1F631}"/>
              </a:ext>
            </a:extLst>
          </p:cNvPr>
          <p:cNvSpPr/>
          <p:nvPr/>
        </p:nvSpPr>
        <p:spPr>
          <a:xfrm>
            <a:off x="3575254" y="5691100"/>
            <a:ext cx="3802644"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Amount of </a:t>
            </a:r>
            <a:r>
              <a:rPr lang="en-US" sz="2000" dirty="0">
                <a:ln w="0"/>
                <a:solidFill>
                  <a:schemeClr val="tx1"/>
                </a:solidFill>
                <a:effectLst>
                  <a:outerShdw blurRad="38100" dist="19050" dir="2700000" algn="tl" rotWithShape="0">
                    <a:schemeClr val="dk1">
                      <a:alpha val="40000"/>
                    </a:schemeClr>
                  </a:outerShdw>
                </a:effectLst>
              </a:rPr>
              <a:t>Gas </a:t>
            </a:r>
            <a:r>
              <a:rPr lang="en-US" sz="2000" b="0" cap="none" spc="0" dirty="0">
                <a:ln w="0"/>
                <a:solidFill>
                  <a:schemeClr val="tx1"/>
                </a:solidFill>
                <a:effectLst>
                  <a:outerShdw blurRad="38100" dist="19050" dir="2700000" algn="tl" rotWithShape="0">
                    <a:schemeClr val="dk1">
                      <a:alpha val="40000"/>
                    </a:schemeClr>
                  </a:outerShdw>
                </a:effectLst>
              </a:rPr>
              <a:t>For whole Basin</a:t>
            </a:r>
          </a:p>
        </p:txBody>
      </p:sp>
    </p:spTree>
    <p:extLst>
      <p:ext uri="{BB962C8B-B14F-4D97-AF65-F5344CB8AC3E}">
        <p14:creationId xmlns:p14="http://schemas.microsoft.com/office/powerpoint/2010/main" val="177779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309309" y="45253"/>
            <a:ext cx="11582400" cy="634923"/>
          </a:xfrm>
          <a:prstGeom prst="rect">
            <a:avLst/>
          </a:prstGeom>
          <a:noFill/>
          <a:ln>
            <a:noFill/>
          </a:ln>
        </p:spPr>
        <p:txBody>
          <a:bodyPr spcFirstLastPara="1" wrap="square" lIns="91425" tIns="0" rIns="91425" bIns="0" anchor="b" anchorCtr="0">
            <a:noAutofit/>
          </a:bodyPr>
          <a:lstStyle/>
          <a:p>
            <a:pPr marL="0" lvl="0" indent="0" algn="l" rtl="0">
              <a:lnSpc>
                <a:spcPct val="91666"/>
              </a:lnSpc>
              <a:spcBef>
                <a:spcPts val="0"/>
              </a:spcBef>
              <a:spcAft>
                <a:spcPts val="0"/>
              </a:spcAft>
              <a:buClr>
                <a:schemeClr val="dk2"/>
              </a:buClr>
              <a:buSzPts val="2400"/>
              <a:buFont typeface="Calibri"/>
              <a:buNone/>
            </a:pPr>
            <a:r>
              <a:rPr lang="en-US" sz="2400" dirty="0">
                <a:latin typeface="Calibri"/>
                <a:ea typeface="Calibri"/>
                <a:cs typeface="Calibri"/>
                <a:sym typeface="Calibri"/>
              </a:rPr>
              <a:t>Overview</a:t>
            </a:r>
            <a:endParaRPr dirty="0">
              <a:latin typeface="Calibri"/>
              <a:ea typeface="Calibri"/>
              <a:cs typeface="Calibri"/>
              <a:sym typeface="Calibri"/>
            </a:endParaRPr>
          </a:p>
        </p:txBody>
      </p:sp>
      <p:sp>
        <p:nvSpPr>
          <p:cNvPr id="143" name="Google Shape;143;p3"/>
          <p:cNvSpPr txBox="1"/>
          <p:nvPr/>
        </p:nvSpPr>
        <p:spPr>
          <a:xfrm>
            <a:off x="1099460" y="1789912"/>
            <a:ext cx="9714314" cy="33851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744"/>
              <a:buFont typeface="Arial"/>
              <a:buChar char="•"/>
            </a:pPr>
            <a:r>
              <a:rPr lang="en-US" sz="1600" dirty="0">
                <a:latin typeface="Calibri"/>
                <a:cs typeface="Calibri"/>
              </a:rPr>
              <a:t>Build a model to predict the development and production from a basin.</a:t>
            </a:r>
            <a:endParaRPr sz="1400" b="0" i="0" u="none" strike="noStrike" cap="none" dirty="0">
              <a:solidFill>
                <a:srgbClr val="000000"/>
              </a:solidFill>
              <a:latin typeface="Calibri"/>
              <a:ea typeface="Calibri"/>
              <a:cs typeface="Calibri"/>
              <a:sym typeface="Calibri"/>
            </a:endParaRPr>
          </a:p>
        </p:txBody>
      </p:sp>
      <p:sp>
        <p:nvSpPr>
          <p:cNvPr id="146" name="Google Shape;146;p3"/>
          <p:cNvSpPr txBox="1"/>
          <p:nvPr/>
        </p:nvSpPr>
        <p:spPr>
          <a:xfrm>
            <a:off x="1080424" y="3990911"/>
            <a:ext cx="10051402" cy="8309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en-US" sz="1600" dirty="0">
                <a:latin typeface="Calibri"/>
                <a:cs typeface="Calibri"/>
                <a:sym typeface="Calibri"/>
              </a:rPr>
              <a:t>Create a rule-based model that utilizes rig data and historical information to obtain diverse cycle times and production dates for inventories. The objective is to gather details at the type curve level and incorporate </a:t>
            </a:r>
          </a:p>
          <a:p>
            <a:pPr marR="0" lvl="0" algn="l" rtl="0">
              <a:lnSpc>
                <a:spcPct val="100000"/>
              </a:lnSpc>
              <a:spcBef>
                <a:spcPts val="0"/>
              </a:spcBef>
              <a:spcAft>
                <a:spcPts val="0"/>
              </a:spcAft>
              <a:buClr>
                <a:schemeClr val="dk1"/>
              </a:buClr>
              <a:buSzPts val="1800"/>
            </a:pPr>
            <a:r>
              <a:rPr lang="en-US" sz="1600" dirty="0">
                <a:latin typeface="Calibri"/>
                <a:cs typeface="Calibri"/>
                <a:sym typeface="Calibri"/>
              </a:rPr>
              <a:t>      Qcast forecast information.</a:t>
            </a:r>
            <a:endParaRPr sz="1600" dirty="0">
              <a:latin typeface="Calibri"/>
              <a:cs typeface="Calibri"/>
              <a:sym typeface="Calibri"/>
            </a:endParaRPr>
          </a:p>
        </p:txBody>
      </p:sp>
      <p:grpSp>
        <p:nvGrpSpPr>
          <p:cNvPr id="2" name="Group 1">
            <a:extLst>
              <a:ext uri="{FF2B5EF4-FFF2-40B4-BE49-F238E27FC236}">
                <a16:creationId xmlns:a16="http://schemas.microsoft.com/office/drawing/2014/main" id="{CC0CA786-2ADA-63A9-C8EA-4D5A6C8063BC}"/>
              </a:ext>
            </a:extLst>
          </p:cNvPr>
          <p:cNvGrpSpPr/>
          <p:nvPr/>
        </p:nvGrpSpPr>
        <p:grpSpPr>
          <a:xfrm>
            <a:off x="245765" y="1139845"/>
            <a:ext cx="5103962" cy="600632"/>
            <a:chOff x="245765" y="3564990"/>
            <a:chExt cx="5103962" cy="600632"/>
          </a:xfrm>
        </p:grpSpPr>
        <p:sp>
          <p:nvSpPr>
            <p:cNvPr id="145" name="Google Shape;145;p3"/>
            <p:cNvSpPr txBox="1"/>
            <p:nvPr/>
          </p:nvSpPr>
          <p:spPr>
            <a:xfrm>
              <a:off x="1080424" y="3565854"/>
              <a:ext cx="192706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Objective &amp; Scope</a:t>
              </a:r>
              <a:endParaRPr sz="1400" b="0" i="0" u="none" strike="noStrike" cap="none" dirty="0">
                <a:solidFill>
                  <a:srgbClr val="000000"/>
                </a:solidFill>
                <a:latin typeface="Calibri"/>
                <a:ea typeface="Calibri"/>
                <a:cs typeface="Calibri"/>
                <a:sym typeface="Calibri"/>
              </a:endParaRPr>
            </a:p>
          </p:txBody>
        </p:sp>
        <p:cxnSp>
          <p:nvCxnSpPr>
            <p:cNvPr id="149" name="Google Shape;149;p3"/>
            <p:cNvCxnSpPr/>
            <p:nvPr/>
          </p:nvCxnSpPr>
          <p:spPr>
            <a:xfrm rot="10800000" flipH="1">
              <a:off x="1099460" y="3908862"/>
              <a:ext cx="4250267" cy="7037"/>
            </a:xfrm>
            <a:prstGeom prst="straightConnector1">
              <a:avLst/>
            </a:prstGeom>
            <a:noFill/>
            <a:ln w="9525" cap="flat" cmpd="sng">
              <a:solidFill>
                <a:schemeClr val="accent1"/>
              </a:solidFill>
              <a:prstDash val="solid"/>
              <a:miter lim="800000"/>
              <a:headEnd type="none" w="sm" len="sm"/>
              <a:tailEnd type="none" w="sm" len="sm"/>
            </a:ln>
          </p:spPr>
        </p:cxnSp>
        <p:pic>
          <p:nvPicPr>
            <p:cNvPr id="153" name="Google Shape;153;p3" descr="Aim, goal, intent, objective, purpose, seo, target icon - Download on  Iconfinder"/>
            <p:cNvPicPr preferRelativeResize="0"/>
            <p:nvPr/>
          </p:nvPicPr>
          <p:blipFill rotWithShape="1">
            <a:blip r:embed="rId3">
              <a:alphaModFix/>
            </a:blip>
            <a:srcRect/>
            <a:stretch/>
          </p:blipFill>
          <p:spPr>
            <a:xfrm>
              <a:off x="245765" y="3564990"/>
              <a:ext cx="600632" cy="600632"/>
            </a:xfrm>
            <a:prstGeom prst="rect">
              <a:avLst/>
            </a:prstGeom>
            <a:noFill/>
            <a:ln>
              <a:noFill/>
            </a:ln>
          </p:spPr>
        </p:pic>
      </p:grpSp>
      <p:grpSp>
        <p:nvGrpSpPr>
          <p:cNvPr id="3" name="Group 2">
            <a:extLst>
              <a:ext uri="{FF2B5EF4-FFF2-40B4-BE49-F238E27FC236}">
                <a16:creationId xmlns:a16="http://schemas.microsoft.com/office/drawing/2014/main" id="{FAA1A5CB-B37D-6F0D-833F-65668F3773C7}"/>
              </a:ext>
            </a:extLst>
          </p:cNvPr>
          <p:cNvGrpSpPr/>
          <p:nvPr/>
        </p:nvGrpSpPr>
        <p:grpSpPr>
          <a:xfrm>
            <a:off x="336716" y="3579817"/>
            <a:ext cx="5336874" cy="775171"/>
            <a:chOff x="6088166" y="3579817"/>
            <a:chExt cx="5336874" cy="775171"/>
          </a:xfrm>
        </p:grpSpPr>
        <p:sp>
          <p:nvSpPr>
            <p:cNvPr id="147" name="Google Shape;147;p3"/>
            <p:cNvSpPr txBox="1"/>
            <p:nvPr/>
          </p:nvSpPr>
          <p:spPr>
            <a:xfrm>
              <a:off x="6745514" y="3579817"/>
              <a:ext cx="11067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Calibri"/>
                  <a:ea typeface="Calibri"/>
                  <a:cs typeface="Calibri"/>
                  <a:sym typeface="Calibri"/>
                </a:rPr>
                <a:t>Approach</a:t>
              </a:r>
              <a:endParaRPr sz="1400" b="0" i="0" u="none" strike="noStrike" cap="none" dirty="0">
                <a:solidFill>
                  <a:srgbClr val="000000"/>
                </a:solidFill>
                <a:latin typeface="Calibri"/>
                <a:ea typeface="Calibri"/>
                <a:cs typeface="Calibri"/>
                <a:sym typeface="Calibri"/>
              </a:endParaRPr>
            </a:p>
          </p:txBody>
        </p:sp>
        <p:cxnSp>
          <p:nvCxnSpPr>
            <p:cNvPr id="150" name="Google Shape;150;p3"/>
            <p:cNvCxnSpPr/>
            <p:nvPr/>
          </p:nvCxnSpPr>
          <p:spPr>
            <a:xfrm rot="10800000" flipH="1">
              <a:off x="6763081" y="3915899"/>
              <a:ext cx="4661959" cy="7037"/>
            </a:xfrm>
            <a:prstGeom prst="straightConnector1">
              <a:avLst/>
            </a:prstGeom>
            <a:noFill/>
            <a:ln w="9525" cap="flat" cmpd="sng">
              <a:solidFill>
                <a:schemeClr val="accent1"/>
              </a:solidFill>
              <a:prstDash val="solid"/>
              <a:miter lim="800000"/>
              <a:headEnd type="none" w="sm" len="sm"/>
              <a:tailEnd type="none" w="sm" len="sm"/>
            </a:ln>
          </p:spPr>
        </p:cxnSp>
        <p:pic>
          <p:nvPicPr>
            <p:cNvPr id="154" name="Google Shape;154;p3" descr="idea strategy Icon - Download idea strategy Icon 1710262 | Noun Project"/>
            <p:cNvPicPr preferRelativeResize="0"/>
            <p:nvPr/>
          </p:nvPicPr>
          <p:blipFill rotWithShape="1">
            <a:blip r:embed="rId4">
              <a:alphaModFix/>
            </a:blip>
            <a:srcRect/>
            <a:stretch/>
          </p:blipFill>
          <p:spPr>
            <a:xfrm>
              <a:off x="6088166" y="3758786"/>
              <a:ext cx="596202" cy="596202"/>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2E5B-0FF1-129A-3669-E0DD60F87CF7}"/>
              </a:ext>
            </a:extLst>
          </p:cNvPr>
          <p:cNvSpPr>
            <a:spLocks noGrp="1"/>
          </p:cNvSpPr>
          <p:nvPr>
            <p:ph type="title"/>
          </p:nvPr>
        </p:nvSpPr>
        <p:spPr/>
        <p:txBody>
          <a:bodyPr/>
          <a:lstStyle/>
          <a:p>
            <a:endParaRPr lang="en-IN"/>
          </a:p>
        </p:txBody>
      </p:sp>
      <p:pic>
        <p:nvPicPr>
          <p:cNvPr id="4" name="Picture 3" descr="A graph of gas prices&#10;&#10;Description automatically generated">
            <a:extLst>
              <a:ext uri="{FF2B5EF4-FFF2-40B4-BE49-F238E27FC236}">
                <a16:creationId xmlns:a16="http://schemas.microsoft.com/office/drawing/2014/main" id="{546D72F4-5FF8-624C-D1F7-738E800F1953}"/>
              </a:ext>
            </a:extLst>
          </p:cNvPr>
          <p:cNvPicPr>
            <a:picLocks noChangeAspect="1"/>
          </p:cNvPicPr>
          <p:nvPr/>
        </p:nvPicPr>
        <p:blipFill>
          <a:blip r:embed="rId2"/>
          <a:stretch>
            <a:fillRect/>
          </a:stretch>
        </p:blipFill>
        <p:spPr>
          <a:xfrm>
            <a:off x="2094885" y="1708662"/>
            <a:ext cx="8002229" cy="4640468"/>
          </a:xfrm>
          <a:prstGeom prst="rect">
            <a:avLst/>
          </a:prstGeom>
        </p:spPr>
      </p:pic>
      <p:sp>
        <p:nvSpPr>
          <p:cNvPr id="6" name="TextBox 5">
            <a:extLst>
              <a:ext uri="{FF2B5EF4-FFF2-40B4-BE49-F238E27FC236}">
                <a16:creationId xmlns:a16="http://schemas.microsoft.com/office/drawing/2014/main" id="{C980BAEB-E40E-4CC4-F232-0A1BF0E1D4DC}"/>
              </a:ext>
            </a:extLst>
          </p:cNvPr>
          <p:cNvSpPr txBox="1"/>
          <p:nvPr/>
        </p:nvSpPr>
        <p:spPr>
          <a:xfrm>
            <a:off x="2071403" y="959338"/>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a:t>
            </a:r>
            <a:r>
              <a:rPr lang="en-US" sz="140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Gas </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HAYNESVILLE reservoir after updating spud to rig release time </a:t>
            </a:r>
          </a:p>
        </p:txBody>
      </p:sp>
      <p:sp>
        <p:nvSpPr>
          <p:cNvPr id="7" name="TextBox 6">
            <a:extLst>
              <a:ext uri="{FF2B5EF4-FFF2-40B4-BE49-F238E27FC236}">
                <a16:creationId xmlns:a16="http://schemas.microsoft.com/office/drawing/2014/main" id="{B15C4D8F-36AE-885E-CF5F-BCE486C809EC}"/>
              </a:ext>
            </a:extLst>
          </p:cNvPr>
          <p:cNvSpPr txBox="1"/>
          <p:nvPr/>
        </p:nvSpPr>
        <p:spPr>
          <a:xfrm>
            <a:off x="2094885" y="6010739"/>
            <a:ext cx="7052933" cy="338391"/>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Spu</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 to rig release median value = 34 days (earlier 66 days)</a:t>
            </a:r>
            <a:endPar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4954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1A2E-12B6-7C67-6F1A-B7455902571D}"/>
              </a:ext>
            </a:extLst>
          </p:cNvPr>
          <p:cNvSpPr>
            <a:spLocks noGrp="1"/>
          </p:cNvSpPr>
          <p:nvPr>
            <p:ph type="title"/>
          </p:nvPr>
        </p:nvSpPr>
        <p:spPr/>
        <p:txBody>
          <a:bodyPr/>
          <a:lstStyle/>
          <a:p>
            <a:endParaRPr lang="en-IN"/>
          </a:p>
        </p:txBody>
      </p:sp>
      <p:pic>
        <p:nvPicPr>
          <p:cNvPr id="4" name="Picture 3" descr="A graph of a number of years&#10;&#10;Description automatically generated with medium confidence">
            <a:extLst>
              <a:ext uri="{FF2B5EF4-FFF2-40B4-BE49-F238E27FC236}">
                <a16:creationId xmlns:a16="http://schemas.microsoft.com/office/drawing/2014/main" id="{E3CE9F20-A22A-D756-0790-46A71BD5CF18}"/>
              </a:ext>
            </a:extLst>
          </p:cNvPr>
          <p:cNvPicPr>
            <a:picLocks noChangeAspect="1"/>
          </p:cNvPicPr>
          <p:nvPr/>
        </p:nvPicPr>
        <p:blipFill>
          <a:blip r:embed="rId2"/>
          <a:stretch>
            <a:fillRect/>
          </a:stretch>
        </p:blipFill>
        <p:spPr>
          <a:xfrm>
            <a:off x="1682545" y="843423"/>
            <a:ext cx="8356190" cy="4845729"/>
          </a:xfrm>
          <a:prstGeom prst="rect">
            <a:avLst/>
          </a:prstGeom>
        </p:spPr>
      </p:pic>
      <p:sp>
        <p:nvSpPr>
          <p:cNvPr id="5" name="TextBox 4">
            <a:extLst>
              <a:ext uri="{FF2B5EF4-FFF2-40B4-BE49-F238E27FC236}">
                <a16:creationId xmlns:a16="http://schemas.microsoft.com/office/drawing/2014/main" id="{140AB2CC-9B7A-178D-0F72-FC99EA8EA199}"/>
              </a:ext>
            </a:extLst>
          </p:cNvPr>
          <p:cNvSpPr txBox="1"/>
          <p:nvPr/>
        </p:nvSpPr>
        <p:spPr>
          <a:xfrm>
            <a:off x="2153265" y="84342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Active rigs vs time, with v0 logic (rigs are confined to </a:t>
            </a:r>
            <a:r>
              <a:rPr lang="en-US" sz="1400" b="0" cap="none" spc="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opr</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a:t>
            </a:r>
            <a:r>
              <a:rPr lang="en-US" sz="1400" b="0" cap="none" spc="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tca</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11757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A414-0200-C7DC-BDF5-2267AEFD4993}"/>
              </a:ext>
            </a:extLst>
          </p:cNvPr>
          <p:cNvSpPr>
            <a:spLocks noGrp="1"/>
          </p:cNvSpPr>
          <p:nvPr>
            <p:ph type="title"/>
          </p:nvPr>
        </p:nvSpPr>
        <p:spPr/>
        <p:txBody>
          <a:bodyPr/>
          <a:lstStyle/>
          <a:p>
            <a:endParaRPr lang="en-IN"/>
          </a:p>
        </p:txBody>
      </p:sp>
      <p:pic>
        <p:nvPicPr>
          <p:cNvPr id="4" name="Picture 3" descr="A graph showing the value of a stock market&#10;&#10;Description automatically generated">
            <a:extLst>
              <a:ext uri="{FF2B5EF4-FFF2-40B4-BE49-F238E27FC236}">
                <a16:creationId xmlns:a16="http://schemas.microsoft.com/office/drawing/2014/main" id="{4CA9ABD8-B99E-2A3C-CADD-41D55F8C9D99}"/>
              </a:ext>
            </a:extLst>
          </p:cNvPr>
          <p:cNvPicPr>
            <a:picLocks noChangeAspect="1"/>
          </p:cNvPicPr>
          <p:nvPr/>
        </p:nvPicPr>
        <p:blipFill>
          <a:blip r:embed="rId2"/>
          <a:stretch>
            <a:fillRect/>
          </a:stretch>
        </p:blipFill>
        <p:spPr>
          <a:xfrm>
            <a:off x="804094" y="1285874"/>
            <a:ext cx="11171251" cy="5055931"/>
          </a:xfrm>
          <a:prstGeom prst="rect">
            <a:avLst/>
          </a:prstGeom>
        </p:spPr>
      </p:pic>
      <p:sp>
        <p:nvSpPr>
          <p:cNvPr id="5" name="TextBox 4">
            <a:extLst>
              <a:ext uri="{FF2B5EF4-FFF2-40B4-BE49-F238E27FC236}">
                <a16:creationId xmlns:a16="http://schemas.microsoft.com/office/drawing/2014/main" id="{F6D7FADB-73F3-EC0C-3F4F-2B3B36C69C1D}"/>
              </a:ext>
            </a:extLst>
          </p:cNvPr>
          <p:cNvSpPr txBox="1"/>
          <p:nvPr/>
        </p:nvSpPr>
        <p:spPr>
          <a:xfrm>
            <a:off x="2034081" y="913441"/>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Num of active rigs and number of wells coming online</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Vs</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a:t>
            </a:r>
          </a:p>
        </p:txBody>
      </p:sp>
    </p:spTree>
    <p:extLst>
      <p:ext uri="{BB962C8B-B14F-4D97-AF65-F5344CB8AC3E}">
        <p14:creationId xmlns:p14="http://schemas.microsoft.com/office/powerpoint/2010/main" val="2865663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E1DA-AE5D-C910-2DB2-FB86F7678833}"/>
              </a:ext>
            </a:extLst>
          </p:cNvPr>
          <p:cNvSpPr>
            <a:spLocks noGrp="1"/>
          </p:cNvSpPr>
          <p:nvPr>
            <p:ph type="title"/>
          </p:nvPr>
        </p:nvSpPr>
        <p:spPr/>
        <p:txBody>
          <a:bodyPr/>
          <a:lstStyle/>
          <a:p>
            <a:endParaRPr lang="en-IN"/>
          </a:p>
        </p:txBody>
      </p:sp>
      <p:pic>
        <p:nvPicPr>
          <p:cNvPr id="4" name="Picture 3" descr="A graph showing a graph&#10;&#10;Description automatically generated with medium confidence">
            <a:extLst>
              <a:ext uri="{FF2B5EF4-FFF2-40B4-BE49-F238E27FC236}">
                <a16:creationId xmlns:a16="http://schemas.microsoft.com/office/drawing/2014/main" id="{32BB5C35-97E0-F03D-0236-500DD4572929}"/>
              </a:ext>
            </a:extLst>
          </p:cNvPr>
          <p:cNvPicPr>
            <a:picLocks noChangeAspect="1"/>
          </p:cNvPicPr>
          <p:nvPr/>
        </p:nvPicPr>
        <p:blipFill>
          <a:blip r:embed="rId2"/>
          <a:stretch>
            <a:fillRect/>
          </a:stretch>
        </p:blipFill>
        <p:spPr>
          <a:xfrm>
            <a:off x="0" y="1382485"/>
            <a:ext cx="12192000" cy="4876800"/>
          </a:xfrm>
          <a:prstGeom prst="rect">
            <a:avLst/>
          </a:prstGeom>
        </p:spPr>
      </p:pic>
      <p:sp>
        <p:nvSpPr>
          <p:cNvPr id="5" name="TextBox 4">
            <a:extLst>
              <a:ext uri="{FF2B5EF4-FFF2-40B4-BE49-F238E27FC236}">
                <a16:creationId xmlns:a16="http://schemas.microsoft.com/office/drawing/2014/main" id="{54C1DFFA-8F92-601D-535E-570E0723EBEA}"/>
              </a:ext>
            </a:extLst>
          </p:cNvPr>
          <p:cNvSpPr txBox="1"/>
          <p:nvPr/>
        </p:nvSpPr>
        <p:spPr>
          <a:xfrm>
            <a:off x="2479837" y="627860"/>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3573</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53</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3424292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7E604-CAB2-9066-C745-28E8A44A091E}"/>
              </a:ext>
            </a:extLst>
          </p:cNvPr>
          <p:cNvSpPr>
            <a:spLocks noGrp="1"/>
          </p:cNvSpPr>
          <p:nvPr>
            <p:ph type="title"/>
          </p:nvPr>
        </p:nvSpPr>
        <p:spPr/>
        <p:txBody>
          <a:bodyPr/>
          <a:lstStyle/>
          <a:p>
            <a:endParaRPr lang="en-IN"/>
          </a:p>
        </p:txBody>
      </p:sp>
      <p:pic>
        <p:nvPicPr>
          <p:cNvPr id="4" name="Picture 3" descr="A graph showing a line&#10;&#10;Description automatically generated">
            <a:extLst>
              <a:ext uri="{FF2B5EF4-FFF2-40B4-BE49-F238E27FC236}">
                <a16:creationId xmlns:a16="http://schemas.microsoft.com/office/drawing/2014/main" id="{29EDB3CB-F707-BAFE-3FE3-FF8213E7DB9C}"/>
              </a:ext>
            </a:extLst>
          </p:cNvPr>
          <p:cNvPicPr>
            <a:picLocks noChangeAspect="1"/>
          </p:cNvPicPr>
          <p:nvPr/>
        </p:nvPicPr>
        <p:blipFill>
          <a:blip r:embed="rId2"/>
          <a:stretch>
            <a:fillRect/>
          </a:stretch>
        </p:blipFill>
        <p:spPr>
          <a:xfrm>
            <a:off x="0" y="1765040"/>
            <a:ext cx="12192000" cy="4876800"/>
          </a:xfrm>
          <a:prstGeom prst="rect">
            <a:avLst/>
          </a:prstGeom>
        </p:spPr>
      </p:pic>
      <p:sp>
        <p:nvSpPr>
          <p:cNvPr id="5" name="TextBox 4">
            <a:extLst>
              <a:ext uri="{FF2B5EF4-FFF2-40B4-BE49-F238E27FC236}">
                <a16:creationId xmlns:a16="http://schemas.microsoft.com/office/drawing/2014/main" id="{EA35B289-D948-8034-A9EF-24E97B9848D2}"/>
              </a:ext>
            </a:extLst>
          </p:cNvPr>
          <p:cNvSpPr txBox="1"/>
          <p:nvPr/>
        </p:nvSpPr>
        <p:spPr>
          <a:xfrm>
            <a:off x="2433184" y="82675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3046</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44</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425896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0B4-E639-9F54-190D-7B8FE774A741}"/>
              </a:ext>
            </a:extLst>
          </p:cNvPr>
          <p:cNvSpPr>
            <a:spLocks noGrp="1"/>
          </p:cNvSpPr>
          <p:nvPr>
            <p:ph type="title"/>
          </p:nvPr>
        </p:nvSpPr>
        <p:spPr/>
        <p:txBody>
          <a:bodyPr/>
          <a:lstStyle/>
          <a:p>
            <a:endParaRPr lang="en-IN"/>
          </a:p>
        </p:txBody>
      </p:sp>
      <p:pic>
        <p:nvPicPr>
          <p:cNvPr id="6" name="Picture 5" descr="A graph showing a line&#10;&#10;Description automatically generated">
            <a:extLst>
              <a:ext uri="{FF2B5EF4-FFF2-40B4-BE49-F238E27FC236}">
                <a16:creationId xmlns:a16="http://schemas.microsoft.com/office/drawing/2014/main" id="{2A8D6812-3EE7-B796-A7C2-1A40A5AB2ABA}"/>
              </a:ext>
            </a:extLst>
          </p:cNvPr>
          <p:cNvPicPr>
            <a:picLocks noChangeAspect="1"/>
          </p:cNvPicPr>
          <p:nvPr/>
        </p:nvPicPr>
        <p:blipFill>
          <a:blip r:embed="rId2"/>
          <a:stretch>
            <a:fillRect/>
          </a:stretch>
        </p:blipFill>
        <p:spPr>
          <a:xfrm>
            <a:off x="0" y="1709057"/>
            <a:ext cx="12192000" cy="4876800"/>
          </a:xfrm>
          <a:prstGeom prst="rect">
            <a:avLst/>
          </a:prstGeom>
        </p:spPr>
      </p:pic>
      <p:sp>
        <p:nvSpPr>
          <p:cNvPr id="7" name="TextBox 6">
            <a:extLst>
              <a:ext uri="{FF2B5EF4-FFF2-40B4-BE49-F238E27FC236}">
                <a16:creationId xmlns:a16="http://schemas.microsoft.com/office/drawing/2014/main" id="{5D72CB09-A112-A51E-433C-E9326A33D8A7}"/>
              </a:ext>
            </a:extLst>
          </p:cNvPr>
          <p:cNvSpPr txBox="1"/>
          <p:nvPr/>
        </p:nvSpPr>
        <p:spPr>
          <a:xfrm>
            <a:off x="2433184" y="82675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2337</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41</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206110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0B4-E639-9F54-190D-7B8FE774A741}"/>
              </a:ext>
            </a:extLst>
          </p:cNvPr>
          <p:cNvSpPr>
            <a:spLocks noGrp="1"/>
          </p:cNvSpPr>
          <p:nvPr>
            <p:ph type="title"/>
          </p:nvPr>
        </p:nvSpPr>
        <p:spPr/>
        <p:txBody>
          <a:bodyPr/>
          <a:lstStyle/>
          <a:p>
            <a:endParaRPr lang="en-IN"/>
          </a:p>
        </p:txBody>
      </p:sp>
      <p:pic>
        <p:nvPicPr>
          <p:cNvPr id="4" name="Picture 3" descr="A graph with red lines&#10;&#10;Description automatically generated">
            <a:extLst>
              <a:ext uri="{FF2B5EF4-FFF2-40B4-BE49-F238E27FC236}">
                <a16:creationId xmlns:a16="http://schemas.microsoft.com/office/drawing/2014/main" id="{33C9D605-B3E7-2014-0C57-50FFD966181D}"/>
              </a:ext>
            </a:extLst>
          </p:cNvPr>
          <p:cNvPicPr>
            <a:picLocks noChangeAspect="1"/>
          </p:cNvPicPr>
          <p:nvPr/>
        </p:nvPicPr>
        <p:blipFill>
          <a:blip r:embed="rId2"/>
          <a:stretch>
            <a:fillRect/>
          </a:stretch>
        </p:blipFill>
        <p:spPr>
          <a:xfrm>
            <a:off x="139960" y="1522445"/>
            <a:ext cx="12192000" cy="4876800"/>
          </a:xfrm>
          <a:prstGeom prst="rect">
            <a:avLst/>
          </a:prstGeom>
        </p:spPr>
      </p:pic>
      <p:sp>
        <p:nvSpPr>
          <p:cNvPr id="5" name="TextBox 4">
            <a:extLst>
              <a:ext uri="{FF2B5EF4-FFF2-40B4-BE49-F238E27FC236}">
                <a16:creationId xmlns:a16="http://schemas.microsoft.com/office/drawing/2014/main" id="{BB31339E-6170-F5C3-24FA-1E02B7CDA7A7}"/>
              </a:ext>
            </a:extLst>
          </p:cNvPr>
          <p:cNvSpPr txBox="1"/>
          <p:nvPr/>
        </p:nvSpPr>
        <p:spPr>
          <a:xfrm>
            <a:off x="2433184" y="82675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101</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40</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2028319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0B4-E639-9F54-190D-7B8FE774A741}"/>
              </a:ext>
            </a:extLst>
          </p:cNvPr>
          <p:cNvSpPr>
            <a:spLocks noGrp="1"/>
          </p:cNvSpPr>
          <p:nvPr>
            <p:ph type="title"/>
          </p:nvPr>
        </p:nvSpPr>
        <p:spPr/>
        <p:txBody>
          <a:bodyPr/>
          <a:lstStyle/>
          <a:p>
            <a:endParaRPr lang="en-IN"/>
          </a:p>
        </p:txBody>
      </p:sp>
      <p:pic>
        <p:nvPicPr>
          <p:cNvPr id="4" name="Picture 3" descr="A graph showing a red line&#10;&#10;Description automatically generated">
            <a:extLst>
              <a:ext uri="{FF2B5EF4-FFF2-40B4-BE49-F238E27FC236}">
                <a16:creationId xmlns:a16="http://schemas.microsoft.com/office/drawing/2014/main" id="{D0B3882C-0B7C-BB2E-7AC2-E9DEC7325B30}"/>
              </a:ext>
            </a:extLst>
          </p:cNvPr>
          <p:cNvPicPr>
            <a:picLocks noChangeAspect="1"/>
          </p:cNvPicPr>
          <p:nvPr/>
        </p:nvPicPr>
        <p:blipFill>
          <a:blip r:embed="rId2"/>
          <a:stretch>
            <a:fillRect/>
          </a:stretch>
        </p:blipFill>
        <p:spPr>
          <a:xfrm>
            <a:off x="0" y="1671735"/>
            <a:ext cx="12192000" cy="4876800"/>
          </a:xfrm>
          <a:prstGeom prst="rect">
            <a:avLst/>
          </a:prstGeom>
        </p:spPr>
      </p:pic>
      <p:sp>
        <p:nvSpPr>
          <p:cNvPr id="5" name="TextBox 4">
            <a:extLst>
              <a:ext uri="{FF2B5EF4-FFF2-40B4-BE49-F238E27FC236}">
                <a16:creationId xmlns:a16="http://schemas.microsoft.com/office/drawing/2014/main" id="{ECFDCA0A-DADF-DC9F-53CD-65BE7D78C34F}"/>
              </a:ext>
            </a:extLst>
          </p:cNvPr>
          <p:cNvSpPr txBox="1"/>
          <p:nvPr/>
        </p:nvSpPr>
        <p:spPr>
          <a:xfrm>
            <a:off x="2433184" y="82675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1129</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34</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1027107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0B4-E639-9F54-190D-7B8FE774A741}"/>
              </a:ext>
            </a:extLst>
          </p:cNvPr>
          <p:cNvSpPr>
            <a:spLocks noGrp="1"/>
          </p:cNvSpPr>
          <p:nvPr>
            <p:ph type="title"/>
          </p:nvPr>
        </p:nvSpPr>
        <p:spPr/>
        <p:txBody>
          <a:bodyPr/>
          <a:lstStyle/>
          <a:p>
            <a:endParaRPr lang="en-IN"/>
          </a:p>
        </p:txBody>
      </p:sp>
      <p:pic>
        <p:nvPicPr>
          <p:cNvPr id="4" name="Picture 3" descr="A graph with a line going up&#10;&#10;Description automatically generated">
            <a:extLst>
              <a:ext uri="{FF2B5EF4-FFF2-40B4-BE49-F238E27FC236}">
                <a16:creationId xmlns:a16="http://schemas.microsoft.com/office/drawing/2014/main" id="{766BD3CC-6381-F832-C1CE-07735C3254F1}"/>
              </a:ext>
            </a:extLst>
          </p:cNvPr>
          <p:cNvPicPr>
            <a:picLocks noChangeAspect="1"/>
          </p:cNvPicPr>
          <p:nvPr/>
        </p:nvPicPr>
        <p:blipFill>
          <a:blip r:embed="rId2"/>
          <a:stretch>
            <a:fillRect/>
          </a:stretch>
        </p:blipFill>
        <p:spPr>
          <a:xfrm>
            <a:off x="83976" y="1606420"/>
            <a:ext cx="12192000" cy="4876800"/>
          </a:xfrm>
          <a:prstGeom prst="rect">
            <a:avLst/>
          </a:prstGeom>
        </p:spPr>
      </p:pic>
      <p:sp>
        <p:nvSpPr>
          <p:cNvPr id="5" name="TextBox 4">
            <a:extLst>
              <a:ext uri="{FF2B5EF4-FFF2-40B4-BE49-F238E27FC236}">
                <a16:creationId xmlns:a16="http://schemas.microsoft.com/office/drawing/2014/main" id="{0B1F7299-91DF-B3AA-0A72-FC119F784A21}"/>
              </a:ext>
            </a:extLst>
          </p:cNvPr>
          <p:cNvSpPr txBox="1"/>
          <p:nvPr/>
        </p:nvSpPr>
        <p:spPr>
          <a:xfrm>
            <a:off x="2433184" y="826753"/>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Rig Id = 6508</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Total </a:t>
            </a:r>
            <a:r>
              <a:rPr lang="en-US" b="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api</a:t>
            </a: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 22</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199563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B0B4-E639-9F54-190D-7B8FE774A741}"/>
              </a:ext>
            </a:extLst>
          </p:cNvPr>
          <p:cNvSpPr>
            <a:spLocks noGrp="1"/>
          </p:cNvSpPr>
          <p:nvPr>
            <p:ph type="title"/>
          </p:nvPr>
        </p:nvSpPr>
        <p:spPr/>
        <p:txBody>
          <a:bodyPr/>
          <a:lstStyle/>
          <a:p>
            <a:endParaRPr lang="en-IN"/>
          </a:p>
        </p:txBody>
      </p:sp>
      <p:pic>
        <p:nvPicPr>
          <p:cNvPr id="4" name="Picture 3" descr="A graph of a number of days&#10;&#10;Description automatically generated">
            <a:extLst>
              <a:ext uri="{FF2B5EF4-FFF2-40B4-BE49-F238E27FC236}">
                <a16:creationId xmlns:a16="http://schemas.microsoft.com/office/drawing/2014/main" id="{122BD0FF-8A1E-B20E-6F67-D5E0017FE888}"/>
              </a:ext>
            </a:extLst>
          </p:cNvPr>
          <p:cNvPicPr>
            <a:picLocks noChangeAspect="1"/>
          </p:cNvPicPr>
          <p:nvPr/>
        </p:nvPicPr>
        <p:blipFill>
          <a:blip r:embed="rId2"/>
          <a:stretch>
            <a:fillRect/>
          </a:stretch>
        </p:blipFill>
        <p:spPr>
          <a:xfrm>
            <a:off x="1522569" y="1444495"/>
            <a:ext cx="8257662" cy="4928313"/>
          </a:xfrm>
          <a:prstGeom prst="rect">
            <a:avLst/>
          </a:prstGeom>
        </p:spPr>
      </p:pic>
      <p:sp>
        <p:nvSpPr>
          <p:cNvPr id="5" name="TextBox 4">
            <a:extLst>
              <a:ext uri="{FF2B5EF4-FFF2-40B4-BE49-F238E27FC236}">
                <a16:creationId xmlns:a16="http://schemas.microsoft.com/office/drawing/2014/main" id="{EDCAC22A-6587-BAAA-3F19-A6DD6A570355}"/>
              </a:ext>
            </a:extLst>
          </p:cNvPr>
          <p:cNvSpPr txBox="1"/>
          <p:nvPr/>
        </p:nvSpPr>
        <p:spPr>
          <a:xfrm>
            <a:off x="2489168" y="789430"/>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distribution of consecutive duration in days during which a rig was under the same operator.</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2680890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BBFA-5FBB-67DE-54FF-6A87A82EC9CB}"/>
              </a:ext>
            </a:extLst>
          </p:cNvPr>
          <p:cNvSpPr>
            <a:spLocks noGrp="1"/>
          </p:cNvSpPr>
          <p:nvPr>
            <p:ph type="title"/>
          </p:nvPr>
        </p:nvSpPr>
        <p:spPr>
          <a:xfrm>
            <a:off x="309309" y="45253"/>
            <a:ext cx="11582400" cy="634923"/>
          </a:xfrm>
        </p:spPr>
        <p:txBody>
          <a:bodyPr/>
          <a:lstStyle/>
          <a:p>
            <a:r>
              <a:rPr lang="en-US" dirty="0"/>
              <a:t>Methodology</a:t>
            </a:r>
            <a:endParaRPr lang="en-IN" dirty="0"/>
          </a:p>
        </p:txBody>
      </p:sp>
      <p:grpSp>
        <p:nvGrpSpPr>
          <p:cNvPr id="4" name="Group 3">
            <a:extLst>
              <a:ext uri="{FF2B5EF4-FFF2-40B4-BE49-F238E27FC236}">
                <a16:creationId xmlns:a16="http://schemas.microsoft.com/office/drawing/2014/main" id="{A40327DB-DE94-6A18-F224-57CC8CD7FADE}"/>
              </a:ext>
            </a:extLst>
          </p:cNvPr>
          <p:cNvGrpSpPr/>
          <p:nvPr/>
        </p:nvGrpSpPr>
        <p:grpSpPr>
          <a:xfrm>
            <a:off x="309309" y="1806676"/>
            <a:ext cx="2793032" cy="1372662"/>
            <a:chOff x="309309" y="1806676"/>
            <a:chExt cx="2793032" cy="1372662"/>
          </a:xfrm>
        </p:grpSpPr>
        <p:sp>
          <p:nvSpPr>
            <p:cNvPr id="3" name="Rectangle 2">
              <a:extLst>
                <a:ext uri="{FF2B5EF4-FFF2-40B4-BE49-F238E27FC236}">
                  <a16:creationId xmlns:a16="http://schemas.microsoft.com/office/drawing/2014/main" id="{6DE77DCB-6484-2BC4-10C3-9ED4DE462E87}"/>
                </a:ext>
              </a:extLst>
            </p:cNvPr>
            <p:cNvSpPr/>
            <p:nvPr/>
          </p:nvSpPr>
          <p:spPr>
            <a:xfrm>
              <a:off x="309309" y="2544415"/>
              <a:ext cx="2319130" cy="6349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Cycle Time Model</a:t>
              </a:r>
              <a:endParaRPr lang="en-IN" sz="1800" b="1" dirty="0">
                <a:latin typeface="Calibri" panose="020F0502020204030204" pitchFamily="34" charset="0"/>
                <a:cs typeface="Calibri" panose="020F0502020204030204" pitchFamily="34" charset="0"/>
              </a:endParaRPr>
            </a:p>
          </p:txBody>
        </p:sp>
        <p:sp>
          <p:nvSpPr>
            <p:cNvPr id="9" name="Isosceles Triangle 8">
              <a:extLst>
                <a:ext uri="{FF2B5EF4-FFF2-40B4-BE49-F238E27FC236}">
                  <a16:creationId xmlns:a16="http://schemas.microsoft.com/office/drawing/2014/main" id="{773B6B2B-5E19-8CB6-60E4-8C772958455B}"/>
                </a:ext>
              </a:extLst>
            </p:cNvPr>
            <p:cNvSpPr/>
            <p:nvPr/>
          </p:nvSpPr>
          <p:spPr>
            <a:xfrm rot="5400000">
              <a:off x="2794091" y="2732531"/>
              <a:ext cx="357809" cy="25869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13" name="Graphic 12" descr="Gears">
              <a:extLst>
                <a:ext uri="{FF2B5EF4-FFF2-40B4-BE49-F238E27FC236}">
                  <a16:creationId xmlns:a16="http://schemas.microsoft.com/office/drawing/2014/main" id="{2A7D73C0-981B-E114-60AB-B2A7F4D317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026" y="1806676"/>
              <a:ext cx="671697" cy="671697"/>
            </a:xfrm>
            <a:prstGeom prst="rect">
              <a:avLst/>
            </a:prstGeom>
          </p:spPr>
        </p:pic>
        <p:sp>
          <p:nvSpPr>
            <p:cNvPr id="21" name="Isosceles Triangle 20">
              <a:extLst>
                <a:ext uri="{FF2B5EF4-FFF2-40B4-BE49-F238E27FC236}">
                  <a16:creationId xmlns:a16="http://schemas.microsoft.com/office/drawing/2014/main" id="{9B5BEABB-6586-491D-24BA-DF3B4E029361}"/>
                </a:ext>
              </a:extLst>
            </p:cNvPr>
            <p:cNvSpPr/>
            <p:nvPr/>
          </p:nvSpPr>
          <p:spPr>
            <a:xfrm rot="5400000">
              <a:off x="2836239" y="2763006"/>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grpSp>
      <p:grpSp>
        <p:nvGrpSpPr>
          <p:cNvPr id="5" name="Group 4">
            <a:extLst>
              <a:ext uri="{FF2B5EF4-FFF2-40B4-BE49-F238E27FC236}">
                <a16:creationId xmlns:a16="http://schemas.microsoft.com/office/drawing/2014/main" id="{B10D27A3-2AB3-7D06-DFEA-0C3D81EEFB56}"/>
              </a:ext>
            </a:extLst>
          </p:cNvPr>
          <p:cNvGrpSpPr/>
          <p:nvPr/>
        </p:nvGrpSpPr>
        <p:grpSpPr>
          <a:xfrm>
            <a:off x="3317551" y="1806676"/>
            <a:ext cx="2793032" cy="2202395"/>
            <a:chOff x="3317553" y="1806676"/>
            <a:chExt cx="2793032" cy="2202395"/>
          </a:xfrm>
        </p:grpSpPr>
        <p:sp>
          <p:nvSpPr>
            <p:cNvPr id="6" name="Rectangle 5">
              <a:extLst>
                <a:ext uri="{FF2B5EF4-FFF2-40B4-BE49-F238E27FC236}">
                  <a16:creationId xmlns:a16="http://schemas.microsoft.com/office/drawing/2014/main" id="{27500E0B-3442-0820-8E36-55079B6D6074}"/>
                </a:ext>
              </a:extLst>
            </p:cNvPr>
            <p:cNvSpPr/>
            <p:nvPr/>
          </p:nvSpPr>
          <p:spPr>
            <a:xfrm>
              <a:off x="3317553" y="2544415"/>
              <a:ext cx="2319130" cy="6349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Rigs Model</a:t>
              </a:r>
              <a:endParaRPr lang="en-IN" sz="1800" b="1" dirty="0">
                <a:latin typeface="Calibri" panose="020F0502020204030204" pitchFamily="34" charset="0"/>
                <a:cs typeface="Calibri" panose="020F0502020204030204" pitchFamily="34" charset="0"/>
              </a:endParaRPr>
            </a:p>
          </p:txBody>
        </p:sp>
        <p:sp>
          <p:nvSpPr>
            <p:cNvPr id="10" name="Isosceles Triangle 9">
              <a:extLst>
                <a:ext uri="{FF2B5EF4-FFF2-40B4-BE49-F238E27FC236}">
                  <a16:creationId xmlns:a16="http://schemas.microsoft.com/office/drawing/2014/main" id="{6998B530-6257-CF6C-5066-6C85E999FB74}"/>
                </a:ext>
              </a:extLst>
            </p:cNvPr>
            <p:cNvSpPr/>
            <p:nvPr/>
          </p:nvSpPr>
          <p:spPr>
            <a:xfrm rot="5400000">
              <a:off x="5802335" y="2732532"/>
              <a:ext cx="357809" cy="25869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15" name="Graphic 14" descr="Statistics">
              <a:extLst>
                <a:ext uri="{FF2B5EF4-FFF2-40B4-BE49-F238E27FC236}">
                  <a16:creationId xmlns:a16="http://schemas.microsoft.com/office/drawing/2014/main" id="{E78A903E-DEA3-7B82-46D2-FCC36D1D1E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1270" y="1806676"/>
              <a:ext cx="671697" cy="671697"/>
            </a:xfrm>
            <a:prstGeom prst="rect">
              <a:avLst/>
            </a:prstGeom>
          </p:spPr>
        </p:pic>
        <p:sp>
          <p:nvSpPr>
            <p:cNvPr id="22" name="Isosceles Triangle 21">
              <a:extLst>
                <a:ext uri="{FF2B5EF4-FFF2-40B4-BE49-F238E27FC236}">
                  <a16:creationId xmlns:a16="http://schemas.microsoft.com/office/drawing/2014/main" id="{5523420F-F7F9-866B-38BF-5F697A2C182A}"/>
                </a:ext>
              </a:extLst>
            </p:cNvPr>
            <p:cNvSpPr/>
            <p:nvPr/>
          </p:nvSpPr>
          <p:spPr>
            <a:xfrm rot="5400000">
              <a:off x="5844483" y="2763007"/>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FE6D2E87-E904-A545-726D-04907749CE87}"/>
                </a:ext>
              </a:extLst>
            </p:cNvPr>
            <p:cNvSpPr txBox="1"/>
            <p:nvPr/>
          </p:nvSpPr>
          <p:spPr>
            <a:xfrm>
              <a:off x="3317553" y="3362740"/>
              <a:ext cx="2319130" cy="646331"/>
            </a:xfrm>
            <a:prstGeom prst="rect">
              <a:avLst/>
            </a:prstGeom>
            <a:noFill/>
          </p:spPr>
          <p:txBody>
            <a:bodyPr wrap="square" lIns="0" tIns="0" rIns="0" bIns="0" rtlCol="0">
              <a:spAutoFit/>
            </a:bodyPr>
            <a:lstStyle/>
            <a:p>
              <a:r>
                <a:rPr lang="en-US" b="0" i="0" dirty="0">
                  <a:solidFill>
                    <a:srgbClr val="0D0D0D"/>
                  </a:solidFill>
                  <a:effectLst/>
                  <a:latin typeface="Söhne"/>
                </a:rPr>
                <a:t>This model forecasts the number of rigs in a type curve for a specific operator.</a:t>
              </a:r>
              <a:endParaRPr lang="en-IN" dirty="0">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9AE8727F-0EE1-288A-2965-75FC1CAF5DBC}"/>
              </a:ext>
            </a:extLst>
          </p:cNvPr>
          <p:cNvGrpSpPr/>
          <p:nvPr/>
        </p:nvGrpSpPr>
        <p:grpSpPr>
          <a:xfrm>
            <a:off x="6325793" y="1806676"/>
            <a:ext cx="2762559" cy="2417838"/>
            <a:chOff x="6325797" y="1806676"/>
            <a:chExt cx="2762559" cy="2417838"/>
          </a:xfrm>
        </p:grpSpPr>
        <p:sp>
          <p:nvSpPr>
            <p:cNvPr id="7" name="Rectangle 6">
              <a:extLst>
                <a:ext uri="{FF2B5EF4-FFF2-40B4-BE49-F238E27FC236}">
                  <a16:creationId xmlns:a16="http://schemas.microsoft.com/office/drawing/2014/main" id="{CED09CAF-B714-285A-1BAE-11314AFC7502}"/>
                </a:ext>
              </a:extLst>
            </p:cNvPr>
            <p:cNvSpPr/>
            <p:nvPr/>
          </p:nvSpPr>
          <p:spPr>
            <a:xfrm>
              <a:off x="6325797" y="2544415"/>
              <a:ext cx="2319130" cy="6349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Drilling and Scheduling</a:t>
              </a:r>
              <a:endParaRPr lang="en-IN" sz="1800" b="1" dirty="0">
                <a:latin typeface="Calibri" panose="020F0502020204030204" pitchFamily="34" charset="0"/>
                <a:cs typeface="Calibri" panose="020F0502020204030204" pitchFamily="34" charset="0"/>
              </a:endParaRPr>
            </a:p>
          </p:txBody>
        </p:sp>
        <p:sp>
          <p:nvSpPr>
            <p:cNvPr id="11" name="Isosceles Triangle 10">
              <a:extLst>
                <a:ext uri="{FF2B5EF4-FFF2-40B4-BE49-F238E27FC236}">
                  <a16:creationId xmlns:a16="http://schemas.microsoft.com/office/drawing/2014/main" id="{2E44E75E-EDE6-0304-DA92-DD8EF72729C8}"/>
                </a:ext>
              </a:extLst>
            </p:cNvPr>
            <p:cNvSpPr/>
            <p:nvPr/>
          </p:nvSpPr>
          <p:spPr>
            <a:xfrm rot="5400000">
              <a:off x="8852727" y="2763007"/>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17" name="Graphic 16" descr="Checklist">
              <a:extLst>
                <a:ext uri="{FF2B5EF4-FFF2-40B4-BE49-F238E27FC236}">
                  <a16:creationId xmlns:a16="http://schemas.microsoft.com/office/drawing/2014/main" id="{841F0F46-AE18-A844-6619-D7793FC1FE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9513" y="1806676"/>
              <a:ext cx="671697" cy="671697"/>
            </a:xfrm>
            <a:prstGeom prst="rect">
              <a:avLst/>
            </a:prstGeom>
          </p:spPr>
        </p:pic>
        <p:sp>
          <p:nvSpPr>
            <p:cNvPr id="26" name="TextBox 25">
              <a:extLst>
                <a:ext uri="{FF2B5EF4-FFF2-40B4-BE49-F238E27FC236}">
                  <a16:creationId xmlns:a16="http://schemas.microsoft.com/office/drawing/2014/main" id="{54457762-87E1-0855-22BE-7D4096FF24EE}"/>
                </a:ext>
              </a:extLst>
            </p:cNvPr>
            <p:cNvSpPr txBox="1"/>
            <p:nvPr/>
          </p:nvSpPr>
          <p:spPr>
            <a:xfrm>
              <a:off x="6325797" y="3362740"/>
              <a:ext cx="2319130" cy="861774"/>
            </a:xfrm>
            <a:prstGeom prst="rect">
              <a:avLst/>
            </a:prstGeom>
            <a:noFill/>
          </p:spPr>
          <p:txBody>
            <a:bodyPr wrap="square" lIns="0" tIns="0" rIns="0" bIns="0" rtlCol="0">
              <a:spAutoFit/>
            </a:bodyPr>
            <a:lstStyle/>
            <a:p>
              <a:pPr marR="0" lvl="0" rtl="0">
                <a:spcBef>
                  <a:spcPts val="0"/>
                </a:spcBef>
                <a:spcAft>
                  <a:spcPts val="0"/>
                </a:spcAft>
              </a:pPr>
              <a:r>
                <a:rPr lang="en-US" dirty="0">
                  <a:solidFill>
                    <a:srgbClr val="000000"/>
                  </a:solidFill>
                  <a:latin typeface="Calibri"/>
                  <a:ea typeface="Calibri"/>
                  <a:cs typeface="Calibri"/>
                  <a:sym typeface="Calibri"/>
                </a:rPr>
                <a:t>This model identifies the dates for drilling, completion, and production of wells (WIPs and Undev).</a:t>
              </a:r>
              <a:endParaRPr lang="en" dirty="0">
                <a:solidFill>
                  <a:srgbClr val="000000"/>
                </a:solidFill>
                <a:latin typeface="Calibri"/>
                <a:ea typeface="Calibri"/>
                <a:cs typeface="Calibri"/>
                <a:sym typeface="Calibri"/>
              </a:endParaRPr>
            </a:p>
          </p:txBody>
        </p:sp>
      </p:grpSp>
      <p:grpSp>
        <p:nvGrpSpPr>
          <p:cNvPr id="14" name="Group 13">
            <a:extLst>
              <a:ext uri="{FF2B5EF4-FFF2-40B4-BE49-F238E27FC236}">
                <a16:creationId xmlns:a16="http://schemas.microsoft.com/office/drawing/2014/main" id="{AAA1D98C-847D-CE2F-0BB6-E31D37E3D599}"/>
              </a:ext>
            </a:extLst>
          </p:cNvPr>
          <p:cNvGrpSpPr/>
          <p:nvPr/>
        </p:nvGrpSpPr>
        <p:grpSpPr>
          <a:xfrm>
            <a:off x="9334039" y="1806676"/>
            <a:ext cx="2319130" cy="2848726"/>
            <a:chOff x="9334039" y="1806676"/>
            <a:chExt cx="2319130" cy="2848726"/>
          </a:xfrm>
        </p:grpSpPr>
        <p:sp>
          <p:nvSpPr>
            <p:cNvPr id="8" name="Rectangle 7">
              <a:extLst>
                <a:ext uri="{FF2B5EF4-FFF2-40B4-BE49-F238E27FC236}">
                  <a16:creationId xmlns:a16="http://schemas.microsoft.com/office/drawing/2014/main" id="{036597BF-FA52-FC24-BB19-3DBD9EE0A1C8}"/>
                </a:ext>
              </a:extLst>
            </p:cNvPr>
            <p:cNvSpPr/>
            <p:nvPr/>
          </p:nvSpPr>
          <p:spPr>
            <a:xfrm>
              <a:off x="9334039" y="2544415"/>
              <a:ext cx="2319130" cy="6349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Production estimation</a:t>
              </a:r>
              <a:endParaRPr lang="en-IN" sz="1800" b="1" dirty="0">
                <a:latin typeface="Calibri" panose="020F0502020204030204" pitchFamily="34" charset="0"/>
                <a:cs typeface="Calibri" panose="020F0502020204030204" pitchFamily="34" charset="0"/>
              </a:endParaRPr>
            </a:p>
          </p:txBody>
        </p:sp>
        <p:pic>
          <p:nvPicPr>
            <p:cNvPr id="19" name="Graphic 18" descr="Research">
              <a:extLst>
                <a:ext uri="{FF2B5EF4-FFF2-40B4-BE49-F238E27FC236}">
                  <a16:creationId xmlns:a16="http://schemas.microsoft.com/office/drawing/2014/main" id="{2759138F-C186-0583-2AEE-7CE2088B78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7756" y="1806676"/>
              <a:ext cx="671697" cy="671697"/>
            </a:xfrm>
            <a:prstGeom prst="rect">
              <a:avLst/>
            </a:prstGeom>
          </p:spPr>
        </p:pic>
        <p:sp>
          <p:nvSpPr>
            <p:cNvPr id="27" name="TextBox 26">
              <a:extLst>
                <a:ext uri="{FF2B5EF4-FFF2-40B4-BE49-F238E27FC236}">
                  <a16:creationId xmlns:a16="http://schemas.microsoft.com/office/drawing/2014/main" id="{B465E6EF-2CDD-D65F-1B5B-95A8325A2B1A}"/>
                </a:ext>
              </a:extLst>
            </p:cNvPr>
            <p:cNvSpPr txBox="1"/>
            <p:nvPr/>
          </p:nvSpPr>
          <p:spPr>
            <a:xfrm>
              <a:off x="9334039" y="3362740"/>
              <a:ext cx="2319130" cy="1292662"/>
            </a:xfrm>
            <a:prstGeom prst="rect">
              <a:avLst/>
            </a:prstGeom>
            <a:noFill/>
          </p:spPr>
          <p:txBody>
            <a:bodyPr wrap="square" lIns="0" tIns="0" rIns="0" bIns="0" rtlCol="0">
              <a:spAutoFit/>
            </a:bodyPr>
            <a:lstStyle/>
            <a:p>
              <a:pPr marR="0" lvl="0" rtl="0">
                <a:spcBef>
                  <a:spcPts val="0"/>
                </a:spcBef>
                <a:spcAft>
                  <a:spcPts val="0"/>
                </a:spcAft>
              </a:pPr>
              <a:r>
                <a:rPr lang="en-US" dirty="0">
                  <a:latin typeface="Calibri"/>
                  <a:ea typeface="Calibri"/>
                  <a:cs typeface="Calibri"/>
                  <a:sym typeface="Calibri"/>
                </a:rPr>
                <a:t>This model forecasts the total amounts of oil, gas and water production in the entire basin, as well as in each type curve area, for a specified time period.</a:t>
              </a:r>
              <a:endParaRPr lang="en" dirty="0">
                <a:latin typeface="Calibri"/>
                <a:ea typeface="Calibri"/>
                <a:cs typeface="Calibri"/>
                <a:sym typeface="Calibri"/>
              </a:endParaRPr>
            </a:p>
          </p:txBody>
        </p:sp>
      </p:grpSp>
      <p:sp>
        <p:nvSpPr>
          <p:cNvPr id="18" name="TextBox 17">
            <a:extLst>
              <a:ext uri="{FF2B5EF4-FFF2-40B4-BE49-F238E27FC236}">
                <a16:creationId xmlns:a16="http://schemas.microsoft.com/office/drawing/2014/main" id="{8154FE9E-370C-39AD-5E2C-419922A03E56}"/>
              </a:ext>
            </a:extLst>
          </p:cNvPr>
          <p:cNvSpPr txBox="1"/>
          <p:nvPr/>
        </p:nvSpPr>
        <p:spPr>
          <a:xfrm>
            <a:off x="309309" y="3320028"/>
            <a:ext cx="2319130" cy="861774"/>
          </a:xfrm>
          <a:prstGeom prst="rect">
            <a:avLst/>
          </a:prstGeom>
          <a:noFill/>
        </p:spPr>
        <p:txBody>
          <a:bodyPr wrap="square" lIns="0" tIns="0" rIns="0" bIns="0" rtlCol="0">
            <a:spAutoFit/>
          </a:bodyPr>
          <a:lstStyle/>
          <a:p>
            <a:pPr marR="0" lvl="0" rtl="0">
              <a:spcBef>
                <a:spcPts val="0"/>
              </a:spcBef>
              <a:spcAft>
                <a:spcPts val="0"/>
              </a:spcAft>
            </a:pPr>
            <a:r>
              <a:rPr lang="en-US" dirty="0">
                <a:solidFill>
                  <a:srgbClr val="000000"/>
                </a:solidFill>
                <a:latin typeface="Calibri"/>
                <a:ea typeface="Calibri"/>
                <a:cs typeface="Calibri"/>
                <a:sym typeface="Calibri"/>
              </a:rPr>
              <a:t>This model </a:t>
            </a:r>
            <a:r>
              <a:rPr lang="en-US" dirty="0">
                <a:latin typeface="Calibri"/>
                <a:ea typeface="Calibri"/>
                <a:cs typeface="Calibri"/>
                <a:sym typeface="Calibri"/>
              </a:rPr>
              <a:t>has</a:t>
            </a:r>
            <a:r>
              <a:rPr lang="en-US" dirty="0">
                <a:solidFill>
                  <a:srgbClr val="000000"/>
                </a:solidFill>
                <a:latin typeface="Calibri"/>
                <a:ea typeface="Calibri"/>
                <a:cs typeface="Calibri"/>
                <a:sym typeface="Calibri"/>
              </a:rPr>
              <a:t> the capability to extract distinct cycle times for each well </a:t>
            </a:r>
            <a:r>
              <a:rPr lang="en-US" dirty="0">
                <a:latin typeface="Calibri"/>
                <a:ea typeface="Calibri"/>
                <a:cs typeface="Calibri"/>
                <a:sym typeface="Calibri"/>
              </a:rPr>
              <a:t>at </a:t>
            </a:r>
            <a:r>
              <a:rPr lang="en-US" dirty="0">
                <a:solidFill>
                  <a:srgbClr val="000000"/>
                </a:solidFill>
                <a:latin typeface="Calibri"/>
                <a:ea typeface="Calibri"/>
                <a:cs typeface="Calibri"/>
                <a:sym typeface="Calibri"/>
              </a:rPr>
              <a:t>operator and type curve levels.</a:t>
            </a:r>
            <a:endParaRPr lang="en-IN" sz="1800" dirty="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C34E732C-5E92-1BB7-6CA5-9E7E7EA2567C}"/>
              </a:ext>
            </a:extLst>
          </p:cNvPr>
          <p:cNvSpPr/>
          <p:nvPr/>
        </p:nvSpPr>
        <p:spPr>
          <a:xfrm>
            <a:off x="3733775" y="866931"/>
            <a:ext cx="4257470" cy="72361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Calibri" panose="020F0502020204030204" pitchFamily="34" charset="0"/>
                <a:cs typeface="Calibri" panose="020F0502020204030204" pitchFamily="34" charset="0"/>
              </a:rPr>
              <a:t>Drill Out Model</a:t>
            </a:r>
            <a:endParaRPr lang="en-IN"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77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number of days&#10;&#10;Description automatically generated">
            <a:extLst>
              <a:ext uri="{FF2B5EF4-FFF2-40B4-BE49-F238E27FC236}">
                <a16:creationId xmlns:a16="http://schemas.microsoft.com/office/drawing/2014/main" id="{DF709CF9-0B56-0ACB-53D3-5434964FA61D}"/>
              </a:ext>
            </a:extLst>
          </p:cNvPr>
          <p:cNvPicPr>
            <a:picLocks noChangeAspect="1"/>
          </p:cNvPicPr>
          <p:nvPr/>
        </p:nvPicPr>
        <p:blipFill>
          <a:blip r:embed="rId2"/>
          <a:stretch>
            <a:fillRect/>
          </a:stretch>
        </p:blipFill>
        <p:spPr>
          <a:xfrm>
            <a:off x="309309" y="1300010"/>
            <a:ext cx="8573434" cy="5116771"/>
          </a:xfrm>
          <a:prstGeom prst="rect">
            <a:avLst/>
          </a:prstGeom>
        </p:spPr>
      </p:pic>
      <p:sp>
        <p:nvSpPr>
          <p:cNvPr id="7" name="TextBox 6">
            <a:extLst>
              <a:ext uri="{FF2B5EF4-FFF2-40B4-BE49-F238E27FC236}">
                <a16:creationId xmlns:a16="http://schemas.microsoft.com/office/drawing/2014/main" id="{39085A27-7646-AA05-A271-665FEF029559}"/>
              </a:ext>
            </a:extLst>
          </p:cNvPr>
          <p:cNvSpPr txBox="1"/>
          <p:nvPr/>
        </p:nvSpPr>
        <p:spPr>
          <a:xfrm>
            <a:off x="4150017" y="772690"/>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distribution of consecutive duration in days during which a rig was under the same </a:t>
            </a:r>
            <a:r>
              <a:rPr lang="en-US" sz="1400" b="0" cap="none" spc="0" dirty="0" err="1">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tca</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Time filter&gt; Jan 2021</a:t>
            </a:r>
          </a:p>
        </p:txBody>
      </p:sp>
    </p:spTree>
    <p:extLst>
      <p:ext uri="{BB962C8B-B14F-4D97-AF65-F5344CB8AC3E}">
        <p14:creationId xmlns:p14="http://schemas.microsoft.com/office/powerpoint/2010/main" val="1851421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0E0A5-BBD9-4CB9-F746-D87B51D23BDE}"/>
              </a:ext>
            </a:extLst>
          </p:cNvPr>
          <p:cNvSpPr>
            <a:spLocks noGrp="1"/>
          </p:cNvSpPr>
          <p:nvPr>
            <p:ph type="title"/>
          </p:nvPr>
        </p:nvSpPr>
        <p:spPr/>
        <p:txBody>
          <a:bodyPr/>
          <a:lstStyle/>
          <a:p>
            <a:endParaRPr lang="en-IN"/>
          </a:p>
        </p:txBody>
      </p:sp>
      <p:sp>
        <p:nvSpPr>
          <p:cNvPr id="5" name="TextBox 4">
            <a:extLst>
              <a:ext uri="{FF2B5EF4-FFF2-40B4-BE49-F238E27FC236}">
                <a16:creationId xmlns:a16="http://schemas.microsoft.com/office/drawing/2014/main" id="{FD308703-1024-4484-4FE0-B5B684E7998D}"/>
              </a:ext>
            </a:extLst>
          </p:cNvPr>
          <p:cNvSpPr txBox="1"/>
          <p:nvPr/>
        </p:nvSpPr>
        <p:spPr>
          <a:xfrm>
            <a:off x="1978097" y="737385"/>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Amount of </a:t>
            </a:r>
            <a:r>
              <a:rPr lang="en-US" sz="140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Gas </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HAYNESVILLE reservoir after updating spud to rig release time</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And inventory drilling and scheduling model</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id="{04B4CD52-1D5A-04AB-96E3-34289B2F6FDC}"/>
              </a:ext>
            </a:extLst>
          </p:cNvPr>
          <p:cNvPicPr>
            <a:picLocks noChangeAspect="1"/>
          </p:cNvPicPr>
          <p:nvPr/>
        </p:nvPicPr>
        <p:blipFill>
          <a:blip r:embed="rId2"/>
          <a:stretch>
            <a:fillRect/>
          </a:stretch>
        </p:blipFill>
        <p:spPr>
          <a:xfrm>
            <a:off x="1978097" y="1732881"/>
            <a:ext cx="7750212" cy="4595258"/>
          </a:xfrm>
          <a:prstGeom prst="rect">
            <a:avLst/>
          </a:prstGeom>
        </p:spPr>
      </p:pic>
    </p:spTree>
    <p:extLst>
      <p:ext uri="{BB962C8B-B14F-4D97-AF65-F5344CB8AC3E}">
        <p14:creationId xmlns:p14="http://schemas.microsoft.com/office/powerpoint/2010/main" val="1553542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FCF-85BE-317C-D7A7-2B765FAE21C5}"/>
              </a:ext>
            </a:extLst>
          </p:cNvPr>
          <p:cNvSpPr>
            <a:spLocks noGrp="1"/>
          </p:cNvSpPr>
          <p:nvPr>
            <p:ph type="title"/>
          </p:nvPr>
        </p:nvSpPr>
        <p:spPr/>
        <p:txBody>
          <a:bodyPr/>
          <a:lstStyle/>
          <a:p>
            <a:endParaRPr lang="en-IN"/>
          </a:p>
        </p:txBody>
      </p:sp>
      <p:sp>
        <p:nvSpPr>
          <p:cNvPr id="3" name="TextBox 2">
            <a:extLst>
              <a:ext uri="{FF2B5EF4-FFF2-40B4-BE49-F238E27FC236}">
                <a16:creationId xmlns:a16="http://schemas.microsoft.com/office/drawing/2014/main" id="{E9CE0002-9A62-A0D0-1EF7-843D5130AD02}"/>
              </a:ext>
            </a:extLst>
          </p:cNvPr>
          <p:cNvSpPr txBox="1"/>
          <p:nvPr/>
        </p:nvSpPr>
        <p:spPr>
          <a:xfrm>
            <a:off x="1978097" y="737385"/>
            <a:ext cx="7052933" cy="938287"/>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Wells coming online For HAYNESVILLE reservoir after updating spud to rig release time</a:t>
            </a:r>
          </a:p>
          <a:p>
            <a:pPr algn="ctr"/>
            <a:r>
              <a:rPr lang="en-US" b="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And inventory drilling and scheduling model</a:t>
            </a:r>
            <a:r>
              <a:rPr lang="en-US" sz="1400" b="0" cap="none" spc="0" dirty="0">
                <a:ln w="0"/>
                <a:solidFill>
                  <a:schemeClr val="bg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BC34C750-1A07-3542-8D32-B59464A089B5}"/>
              </a:ext>
            </a:extLst>
          </p:cNvPr>
          <p:cNvPicPr>
            <a:picLocks noChangeAspect="1"/>
          </p:cNvPicPr>
          <p:nvPr/>
        </p:nvPicPr>
        <p:blipFill>
          <a:blip r:embed="rId2"/>
          <a:stretch>
            <a:fillRect/>
          </a:stretch>
        </p:blipFill>
        <p:spPr>
          <a:xfrm>
            <a:off x="1978097" y="1799701"/>
            <a:ext cx="7712108" cy="4320914"/>
          </a:xfrm>
          <a:prstGeom prst="rect">
            <a:avLst/>
          </a:prstGeom>
        </p:spPr>
      </p:pic>
    </p:spTree>
    <p:extLst>
      <p:ext uri="{BB962C8B-B14F-4D97-AF65-F5344CB8AC3E}">
        <p14:creationId xmlns:p14="http://schemas.microsoft.com/office/powerpoint/2010/main" val="1800508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AD8117D-2E4F-CE7F-0070-59306E90CDE3}"/>
              </a:ext>
            </a:extLst>
          </p:cNvPr>
          <p:cNvGrpSpPr/>
          <p:nvPr/>
        </p:nvGrpSpPr>
        <p:grpSpPr>
          <a:xfrm>
            <a:off x="1056561" y="1138389"/>
            <a:ext cx="3869400" cy="1888509"/>
            <a:chOff x="309309" y="1806676"/>
            <a:chExt cx="2793032" cy="1372662"/>
          </a:xfrm>
        </p:grpSpPr>
        <p:sp>
          <p:nvSpPr>
            <p:cNvPr id="12" name="Rectangle 11">
              <a:extLst>
                <a:ext uri="{FF2B5EF4-FFF2-40B4-BE49-F238E27FC236}">
                  <a16:creationId xmlns:a16="http://schemas.microsoft.com/office/drawing/2014/main" id="{0B662560-D42C-DCCE-101F-7181517DDC3A}"/>
                </a:ext>
              </a:extLst>
            </p:cNvPr>
            <p:cNvSpPr/>
            <p:nvPr/>
          </p:nvSpPr>
          <p:spPr>
            <a:xfrm>
              <a:off x="309309" y="2544415"/>
              <a:ext cx="2319130" cy="63492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Calibri" panose="020F0502020204030204" pitchFamily="34" charset="0"/>
                  <a:cs typeface="Calibri" panose="020F0502020204030204" pitchFamily="34" charset="0"/>
                </a:rPr>
                <a:t>Cycle Time Model</a:t>
              </a:r>
              <a:endParaRPr lang="en-IN" sz="1800" b="1" dirty="0">
                <a:latin typeface="Calibri" panose="020F0502020204030204" pitchFamily="34" charset="0"/>
                <a:cs typeface="Calibri" panose="020F0502020204030204" pitchFamily="34" charset="0"/>
              </a:endParaRPr>
            </a:p>
          </p:txBody>
        </p:sp>
        <p:sp>
          <p:nvSpPr>
            <p:cNvPr id="14" name="Isosceles Triangle 13">
              <a:extLst>
                <a:ext uri="{FF2B5EF4-FFF2-40B4-BE49-F238E27FC236}">
                  <a16:creationId xmlns:a16="http://schemas.microsoft.com/office/drawing/2014/main" id="{7F6BA3C5-7AC3-0C46-ABF0-20A016CC316D}"/>
                </a:ext>
              </a:extLst>
            </p:cNvPr>
            <p:cNvSpPr/>
            <p:nvPr/>
          </p:nvSpPr>
          <p:spPr>
            <a:xfrm rot="5400000">
              <a:off x="2794091" y="2732531"/>
              <a:ext cx="357809" cy="25869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pic>
          <p:nvPicPr>
            <p:cNvPr id="16" name="Graphic 15" descr="Gears">
              <a:extLst>
                <a:ext uri="{FF2B5EF4-FFF2-40B4-BE49-F238E27FC236}">
                  <a16:creationId xmlns:a16="http://schemas.microsoft.com/office/drawing/2014/main" id="{FB53BCDD-A2DB-E87B-898C-6D1E9A29A8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026" y="1806676"/>
              <a:ext cx="671697" cy="671697"/>
            </a:xfrm>
            <a:prstGeom prst="rect">
              <a:avLst/>
            </a:prstGeom>
          </p:spPr>
        </p:pic>
        <p:sp>
          <p:nvSpPr>
            <p:cNvPr id="18" name="Isosceles Triangle 17">
              <a:extLst>
                <a:ext uri="{FF2B5EF4-FFF2-40B4-BE49-F238E27FC236}">
                  <a16:creationId xmlns:a16="http://schemas.microsoft.com/office/drawing/2014/main" id="{BBCAE229-F396-F41B-8504-67725383B553}"/>
                </a:ext>
              </a:extLst>
            </p:cNvPr>
            <p:cNvSpPr/>
            <p:nvPr/>
          </p:nvSpPr>
          <p:spPr>
            <a:xfrm rot="5400000">
              <a:off x="2836239" y="2763006"/>
              <a:ext cx="273513" cy="19774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b="1" dirty="0">
                <a:latin typeface="Calibri" panose="020F0502020204030204" pitchFamily="34" charset="0"/>
                <a:cs typeface="Calibri" panose="020F0502020204030204" pitchFamily="34" charset="0"/>
              </a:endParaRPr>
            </a:p>
          </p:txBody>
        </p:sp>
      </p:grpSp>
      <p:sp>
        <p:nvSpPr>
          <p:cNvPr id="28" name="TextBox 27">
            <a:extLst>
              <a:ext uri="{FF2B5EF4-FFF2-40B4-BE49-F238E27FC236}">
                <a16:creationId xmlns:a16="http://schemas.microsoft.com/office/drawing/2014/main" id="{8B26508C-6A40-5D3E-2C94-20A03339DEEB}"/>
              </a:ext>
            </a:extLst>
          </p:cNvPr>
          <p:cNvSpPr txBox="1"/>
          <p:nvPr/>
        </p:nvSpPr>
        <p:spPr>
          <a:xfrm>
            <a:off x="227915" y="3314327"/>
            <a:ext cx="6105832" cy="769441"/>
          </a:xfrm>
          <a:prstGeom prst="rect">
            <a:avLst/>
          </a:prstGeom>
          <a:noFill/>
        </p:spPr>
        <p:txBody>
          <a:bodyPr wrap="square">
            <a:spAutoFit/>
          </a:bodyPr>
          <a:lstStyle/>
          <a:p>
            <a:r>
              <a:rPr lang="en-IN" dirty="0">
                <a:latin typeface="Calibri"/>
                <a:cs typeface="Calibri"/>
              </a:rPr>
              <a:t>Cycle Time model determines the time duration for the following stages</a:t>
            </a:r>
          </a:p>
          <a:p>
            <a:r>
              <a:rPr lang="en-IN" dirty="0">
                <a:latin typeface="Calibri"/>
                <a:cs typeface="Calibri"/>
              </a:rPr>
              <a:t>for each operator within each Type Curve area by analysing historical data:</a:t>
            </a:r>
          </a:p>
          <a:p>
            <a:endParaRPr lang="en-IN" sz="1600" dirty="0">
              <a:latin typeface="Calibri"/>
              <a:cs typeface="Calibri"/>
            </a:endParaRPr>
          </a:p>
        </p:txBody>
      </p:sp>
      <p:sp>
        <p:nvSpPr>
          <p:cNvPr id="30" name="Title 29">
            <a:extLst>
              <a:ext uri="{FF2B5EF4-FFF2-40B4-BE49-F238E27FC236}">
                <a16:creationId xmlns:a16="http://schemas.microsoft.com/office/drawing/2014/main" id="{9EE5BE10-5FE4-8A35-789B-F112FBCC9593}"/>
              </a:ext>
            </a:extLst>
          </p:cNvPr>
          <p:cNvSpPr>
            <a:spLocks noGrp="1"/>
          </p:cNvSpPr>
          <p:nvPr>
            <p:ph type="title"/>
          </p:nvPr>
        </p:nvSpPr>
        <p:spPr/>
        <p:txBody>
          <a:bodyPr/>
          <a:lstStyle/>
          <a:p>
            <a:r>
              <a:rPr lang="en-IN" dirty="0"/>
              <a:t>Model : Cycle Time Model</a:t>
            </a:r>
          </a:p>
        </p:txBody>
      </p:sp>
      <p:graphicFrame>
        <p:nvGraphicFramePr>
          <p:cNvPr id="3" name="Diagram 2">
            <a:extLst>
              <a:ext uri="{FF2B5EF4-FFF2-40B4-BE49-F238E27FC236}">
                <a16:creationId xmlns:a16="http://schemas.microsoft.com/office/drawing/2014/main" id="{C6CF1781-AB16-6F1A-8A65-37F0FF44EE97}"/>
              </a:ext>
            </a:extLst>
          </p:cNvPr>
          <p:cNvGraphicFramePr/>
          <p:nvPr>
            <p:extLst>
              <p:ext uri="{D42A27DB-BD31-4B8C-83A1-F6EECF244321}">
                <p14:modId xmlns:p14="http://schemas.microsoft.com/office/powerpoint/2010/main" val="2992167272"/>
              </p:ext>
            </p:extLst>
          </p:nvPr>
        </p:nvGraphicFramePr>
        <p:xfrm>
          <a:off x="5370977" y="934066"/>
          <a:ext cx="6821023" cy="5142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
            <a:extLst>
              <a:ext uri="{FF2B5EF4-FFF2-40B4-BE49-F238E27FC236}">
                <a16:creationId xmlns:a16="http://schemas.microsoft.com/office/drawing/2014/main" id="{F4AA8451-0A6F-9E2A-EE03-796B6A279DA4}"/>
              </a:ext>
            </a:extLst>
          </p:cNvPr>
          <p:cNvSpPr txBox="1">
            <a:spLocks/>
          </p:cNvSpPr>
          <p:nvPr/>
        </p:nvSpPr>
        <p:spPr>
          <a:xfrm>
            <a:off x="227915" y="3903728"/>
            <a:ext cx="5859310" cy="2020206"/>
          </a:xfrm>
          <a:prstGeom prst="rect">
            <a:avLst/>
          </a:prstGeom>
          <a:ln>
            <a:solidFill>
              <a:schemeClr val="tx1"/>
            </a:solidFill>
          </a:ln>
        </p:spPr>
        <p:txBody>
          <a:bodyPr>
            <a:norm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Calibri" panose="020F0502020204030204" pitchFamily="34" charset="0"/>
                <a:cs typeface="Calibri" panose="020F0502020204030204" pitchFamily="34" charset="0"/>
              </a:rPr>
              <a:t>Time taken from permit submission to permit approval.</a:t>
            </a:r>
          </a:p>
          <a:p>
            <a:r>
              <a:rPr lang="en-IN" dirty="0">
                <a:latin typeface="Calibri" panose="020F0502020204030204" pitchFamily="34" charset="0"/>
                <a:cs typeface="Calibri" panose="020F0502020204030204" pitchFamily="34" charset="0"/>
              </a:rPr>
              <a:t>Time taken from permit approval to spud.</a:t>
            </a:r>
          </a:p>
          <a:p>
            <a:r>
              <a:rPr lang="en-IN" dirty="0">
                <a:latin typeface="Calibri" panose="020F0502020204030204" pitchFamily="34" charset="0"/>
                <a:cs typeface="Calibri" panose="020F0502020204030204" pitchFamily="34" charset="0"/>
              </a:rPr>
              <a:t>Time taken from spud to rig release.</a:t>
            </a:r>
          </a:p>
          <a:p>
            <a:r>
              <a:rPr lang="en-IN" dirty="0">
                <a:latin typeface="Calibri" panose="020F0502020204030204" pitchFamily="34" charset="0"/>
                <a:cs typeface="Calibri" panose="020F0502020204030204" pitchFamily="34" charset="0"/>
              </a:rPr>
              <a:t>Time taken from rig release to well completion.</a:t>
            </a:r>
          </a:p>
          <a:p>
            <a:r>
              <a:rPr lang="en-IN" dirty="0">
                <a:latin typeface="Calibri" panose="020F0502020204030204" pitchFamily="34" charset="0"/>
                <a:cs typeface="Calibri" panose="020F0502020204030204" pitchFamily="34" charset="0"/>
              </a:rPr>
              <a:t>Time taken from well completion to first production.</a:t>
            </a:r>
            <a:endParaRPr lang="en-US" dirty="0">
              <a:latin typeface="Calibri" panose="020F0502020204030204" pitchFamily="34" charset="0"/>
              <a:cs typeface="Calibri" panose="020F0502020204030204" pitchFamily="34" charset="0"/>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106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49427F32-D114-3E50-5642-1B3030205707}"/>
              </a:ext>
            </a:extLst>
          </p:cNvPr>
          <p:cNvSpPr>
            <a:spLocks noGrp="1"/>
          </p:cNvSpPr>
          <p:nvPr>
            <p:ph type="title"/>
          </p:nvPr>
        </p:nvSpPr>
        <p:spPr>
          <a:xfrm>
            <a:off x="309309" y="45253"/>
            <a:ext cx="11582400" cy="634923"/>
          </a:xfrm>
        </p:spPr>
        <p:txBody>
          <a:bodyPr/>
          <a:lstStyle/>
          <a:p>
            <a:r>
              <a:rPr lang="en-IN" dirty="0">
                <a:latin typeface="Calibri" panose="020F0502020204030204" pitchFamily="34" charset="0"/>
                <a:cs typeface="Calibri" panose="020F0502020204030204" pitchFamily="34" charset="0"/>
              </a:rPr>
              <a:t>Cycle Time Model (Gulf Coast East basin)</a:t>
            </a:r>
          </a:p>
        </p:txBody>
      </p:sp>
      <p:graphicFrame>
        <p:nvGraphicFramePr>
          <p:cNvPr id="6" name="Diagram 5">
            <a:extLst>
              <a:ext uri="{FF2B5EF4-FFF2-40B4-BE49-F238E27FC236}">
                <a16:creationId xmlns:a16="http://schemas.microsoft.com/office/drawing/2014/main" id="{45E99D18-BA09-4602-F120-C602DB7A0E0A}"/>
              </a:ext>
            </a:extLst>
          </p:cNvPr>
          <p:cNvGraphicFramePr/>
          <p:nvPr>
            <p:extLst>
              <p:ext uri="{D42A27DB-BD31-4B8C-83A1-F6EECF244321}">
                <p14:modId xmlns:p14="http://schemas.microsoft.com/office/powerpoint/2010/main" val="1475962564"/>
              </p:ext>
            </p:extLst>
          </p:nvPr>
        </p:nvGraphicFramePr>
        <p:xfrm>
          <a:off x="6750380" y="957285"/>
          <a:ext cx="4451448" cy="43972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7297D099-AC55-FF08-B1BC-31880818E94F}"/>
              </a:ext>
            </a:extLst>
          </p:cNvPr>
          <p:cNvSpPr txBox="1"/>
          <p:nvPr/>
        </p:nvSpPr>
        <p:spPr>
          <a:xfrm>
            <a:off x="300291" y="3429000"/>
            <a:ext cx="3638663" cy="378556"/>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Calibri" panose="020F0502020204030204"/>
                <a:ea typeface="+mn-ea"/>
                <a:cs typeface="+mn-cs"/>
              </a:rPr>
              <a:t>Key Highlights</a:t>
            </a:r>
          </a:p>
        </p:txBody>
      </p:sp>
      <p:sp>
        <p:nvSpPr>
          <p:cNvPr id="15" name="Content Placeholder 1">
            <a:extLst>
              <a:ext uri="{FF2B5EF4-FFF2-40B4-BE49-F238E27FC236}">
                <a16:creationId xmlns:a16="http://schemas.microsoft.com/office/drawing/2014/main" id="{BC64241F-9234-271C-B9A6-722A98C98511}"/>
              </a:ext>
            </a:extLst>
          </p:cNvPr>
          <p:cNvSpPr txBox="1">
            <a:spLocks/>
          </p:cNvSpPr>
          <p:nvPr/>
        </p:nvSpPr>
        <p:spPr>
          <a:xfrm>
            <a:off x="235954" y="3933347"/>
            <a:ext cx="3703000" cy="1242833"/>
          </a:xfrm>
          <a:prstGeom prst="rect">
            <a:avLst/>
          </a:prstGeom>
          <a:ln>
            <a:solidFill>
              <a:schemeClr val="tx1"/>
            </a:solidFill>
          </a:ln>
        </p:spPr>
        <p:txBody>
          <a:bodyPr>
            <a:normAutofit/>
          </a:bodyPr>
          <a:lstStyle>
            <a:lvl1pPr marL="285744" marR="0" indent="-285744" algn="just" defTabSz="914377" rtl="0" eaLnBrk="1" fontAlgn="base" latinLnBrk="0" hangingPunct="1">
              <a:lnSpc>
                <a:spcPct val="100000"/>
              </a:lnSpc>
              <a:spcBef>
                <a:spcPts val="300"/>
              </a:spcBef>
              <a:spcAft>
                <a:spcPts val="300"/>
              </a:spcAft>
              <a:buClr>
                <a:schemeClr val="accent1"/>
              </a:buClr>
              <a:buSzPct val="125000"/>
              <a:buFont typeface="Arial" pitchFamily="34" charset="0"/>
              <a:buChar char="■"/>
              <a:tabLst/>
              <a:defRPr lang="en-GB" sz="1400" b="0" kern="1200" dirty="0">
                <a:solidFill>
                  <a:schemeClr val="tx1"/>
                </a:solidFill>
                <a:latin typeface="+mn-lt"/>
                <a:ea typeface="+mn-ea"/>
                <a:cs typeface="+mn-cs"/>
              </a:defRPr>
            </a:lvl1pPr>
            <a:lvl2pPr marL="630230" indent="-342900" algn="l" defTabSz="914400" rtl="0" eaLnBrk="1" latinLnBrk="0" hangingPunct="1">
              <a:lnSpc>
                <a:spcPct val="90000"/>
              </a:lnSpc>
              <a:spcBef>
                <a:spcPts val="500"/>
              </a:spcBef>
              <a:buClr>
                <a:schemeClr val="accent1"/>
              </a:buClr>
              <a:buSzPct val="130000"/>
              <a:buFont typeface="Gilroy" panose="00000500000000000000" pitchFamily="2" charset="0"/>
              <a:buChar char="—"/>
              <a:defRPr lang="en-GB" sz="1400" kern="1200" dirty="0">
                <a:solidFill>
                  <a:schemeClr val="tx1"/>
                </a:solidFill>
                <a:latin typeface="+mn-lt"/>
                <a:ea typeface="+mn-ea"/>
                <a:cs typeface="+mn-cs"/>
              </a:defRPr>
            </a:lvl2pPr>
            <a:lvl3pPr marL="914400" indent="-285750" algn="l" defTabSz="914400" rtl="0" eaLnBrk="1" latinLnBrk="0" hangingPunct="1">
              <a:lnSpc>
                <a:spcPct val="90000"/>
              </a:lnSpc>
              <a:spcBef>
                <a:spcPts val="500"/>
              </a:spcBef>
              <a:buClr>
                <a:schemeClr val="accent1"/>
              </a:buClr>
              <a:buSzPct val="100000"/>
              <a:buFont typeface="Arial Nova Cond Light" panose="020B0306020202020204" pitchFamily="34" charset="0"/>
              <a:buChar char="●"/>
              <a:defRPr lang="en-GB" sz="1400" kern="1200" dirty="0">
                <a:solidFill>
                  <a:schemeClr val="tx1"/>
                </a:solidFill>
                <a:latin typeface="+mn-lt"/>
                <a:ea typeface="+mn-ea"/>
                <a:cs typeface="+mn-cs"/>
              </a:defRPr>
            </a:lvl3pPr>
            <a:lvl4pPr marL="1200150" indent="-285750" algn="l" defTabSz="914400" rtl="0" eaLnBrk="1" latinLnBrk="0" hangingPunct="1">
              <a:lnSpc>
                <a:spcPct val="90000"/>
              </a:lnSpc>
              <a:spcBef>
                <a:spcPts val="500"/>
              </a:spcBef>
              <a:buClr>
                <a:schemeClr val="accent1"/>
              </a:buClr>
              <a:buSzPct val="130000"/>
              <a:buFont typeface="Wingdings" panose="05000000000000000000" pitchFamily="2" charset="2"/>
              <a:buChar char="§"/>
              <a:defRPr sz="1400" kern="1200">
                <a:solidFill>
                  <a:schemeClr val="tx1"/>
                </a:solidFill>
                <a:latin typeface="+mn-lt"/>
                <a:ea typeface="+mn-ea"/>
                <a:cs typeface="+mn-cs"/>
              </a:defRPr>
            </a:lvl4pPr>
            <a:lvl5pPr marL="1487488" indent="-287338" algn="l" defTabSz="914400" rtl="0" eaLnBrk="1" latinLnBrk="0" hangingPunct="1">
              <a:lnSpc>
                <a:spcPct val="90000"/>
              </a:lnSpc>
              <a:spcBef>
                <a:spcPts val="500"/>
              </a:spcBef>
              <a:buClr>
                <a:schemeClr val="accent1"/>
              </a:buClr>
              <a:buSzPct val="13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Calibri" panose="020F0502020204030204" pitchFamily="34" charset="0"/>
                <a:cs typeface="Calibri" panose="020F0502020204030204" pitchFamily="34" charset="0"/>
              </a:rPr>
              <a:t>Total unique API10 = 4135</a:t>
            </a:r>
          </a:p>
          <a:p>
            <a:r>
              <a:rPr lang="en-IN" dirty="0">
                <a:latin typeface="Calibri" panose="020F0502020204030204" pitchFamily="34" charset="0"/>
                <a:cs typeface="Calibri" panose="020F0502020204030204" pitchFamily="34" charset="0"/>
              </a:rPr>
              <a:t>Total unique Operators = 108.</a:t>
            </a:r>
          </a:p>
          <a:p>
            <a:r>
              <a:rPr lang="en-IN" dirty="0">
                <a:latin typeface="Calibri" panose="020F0502020204030204" pitchFamily="34" charset="0"/>
                <a:cs typeface="Calibri" panose="020F0502020204030204" pitchFamily="34" charset="0"/>
              </a:rPr>
              <a:t>Total unique Type Curve Area = 30.</a:t>
            </a: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sym typeface="Wingdings" panose="05000000000000000000" pitchFamily="2" charset="2"/>
            </a:endParaRPr>
          </a:p>
          <a:p>
            <a:pPr lvl="2"/>
            <a:endParaRPr lang="en-US"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6E32A2AE-C9A1-637C-9A5D-117A9B996E6C}"/>
              </a:ext>
            </a:extLst>
          </p:cNvPr>
          <p:cNvSpPr txBox="1"/>
          <p:nvPr/>
        </p:nvSpPr>
        <p:spPr>
          <a:xfrm>
            <a:off x="328950" y="957285"/>
            <a:ext cx="4934281" cy="378556"/>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latin typeface="Calibri" panose="020F0502020204030204"/>
                <a:ea typeface="+mn-ea"/>
                <a:cs typeface="+mn-cs"/>
              </a:rPr>
              <a:t>Data Sources</a:t>
            </a:r>
          </a:p>
        </p:txBody>
      </p:sp>
      <p:sp>
        <p:nvSpPr>
          <p:cNvPr id="19" name="Rectangle 18">
            <a:extLst>
              <a:ext uri="{FF2B5EF4-FFF2-40B4-BE49-F238E27FC236}">
                <a16:creationId xmlns:a16="http://schemas.microsoft.com/office/drawing/2014/main" id="{F7A287F3-0A18-AE27-04E8-5A88E76B5A5B}"/>
              </a:ext>
            </a:extLst>
          </p:cNvPr>
          <p:cNvSpPr/>
          <p:nvPr/>
        </p:nvSpPr>
        <p:spPr bwMode="auto">
          <a:xfrm>
            <a:off x="328950" y="1471450"/>
            <a:ext cx="2261723" cy="396803"/>
          </a:xfrm>
          <a:prstGeom prst="rect">
            <a:avLst/>
          </a:prstGeom>
          <a:solidFill>
            <a:srgbClr val="FFC000"/>
          </a:solidFill>
          <a:ln w="12700" cap="flat" cmpd="sng" algn="ctr">
            <a:solidFill>
              <a:srgbClr val="808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Well Data</a:t>
            </a:r>
          </a:p>
        </p:txBody>
      </p:sp>
      <p:sp>
        <p:nvSpPr>
          <p:cNvPr id="20" name="Rectangle 19">
            <a:extLst>
              <a:ext uri="{FF2B5EF4-FFF2-40B4-BE49-F238E27FC236}">
                <a16:creationId xmlns:a16="http://schemas.microsoft.com/office/drawing/2014/main" id="{872FA6B9-5376-9DDF-A520-3B763429270C}"/>
              </a:ext>
            </a:extLst>
          </p:cNvPr>
          <p:cNvSpPr/>
          <p:nvPr/>
        </p:nvSpPr>
        <p:spPr bwMode="auto">
          <a:xfrm>
            <a:off x="2849504" y="1486173"/>
            <a:ext cx="2261723" cy="378556"/>
          </a:xfrm>
          <a:prstGeom prst="rect">
            <a:avLst/>
          </a:prstGeom>
          <a:solidFill>
            <a:srgbClr val="FFC000"/>
          </a:solidFill>
          <a:ln w="12700" cap="flat" cmpd="sng" algn="ctr">
            <a:solidFill>
              <a:srgbClr val="80808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Type curve Data</a:t>
            </a:r>
          </a:p>
        </p:txBody>
      </p:sp>
      <p:sp>
        <p:nvSpPr>
          <p:cNvPr id="21" name="Rectangle 20">
            <a:extLst>
              <a:ext uri="{FF2B5EF4-FFF2-40B4-BE49-F238E27FC236}">
                <a16:creationId xmlns:a16="http://schemas.microsoft.com/office/drawing/2014/main" id="{8A9503B0-C5E8-FD86-1454-A67F458EF040}"/>
              </a:ext>
            </a:extLst>
          </p:cNvPr>
          <p:cNvSpPr/>
          <p:nvPr/>
        </p:nvSpPr>
        <p:spPr bwMode="auto">
          <a:xfrm>
            <a:off x="3079910" y="2079030"/>
            <a:ext cx="1752233" cy="378556"/>
          </a:xfrm>
          <a:prstGeom prst="rect">
            <a:avLst/>
          </a:prstGeom>
          <a:solidFill>
            <a:schemeClr val="accent6">
              <a:lumMod val="20000"/>
              <a:lumOff val="80000"/>
            </a:scheme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Analog Well Selection</a:t>
            </a:r>
          </a:p>
        </p:txBody>
      </p:sp>
      <p:sp>
        <p:nvSpPr>
          <p:cNvPr id="22" name="Rectangle 21">
            <a:extLst>
              <a:ext uri="{FF2B5EF4-FFF2-40B4-BE49-F238E27FC236}">
                <a16:creationId xmlns:a16="http://schemas.microsoft.com/office/drawing/2014/main" id="{AD4B6709-2EF5-DEE2-2ECB-B4748C36FA45}"/>
              </a:ext>
            </a:extLst>
          </p:cNvPr>
          <p:cNvSpPr/>
          <p:nvPr/>
        </p:nvSpPr>
        <p:spPr bwMode="auto">
          <a:xfrm>
            <a:off x="676485" y="2030553"/>
            <a:ext cx="1483205" cy="396803"/>
          </a:xfrm>
          <a:prstGeom prst="rect">
            <a:avLst/>
          </a:prstGeom>
          <a:solidFill>
            <a:schemeClr val="accent6">
              <a:lumMod val="20000"/>
              <a:lumOff val="80000"/>
            </a:schemeClr>
          </a:solidFill>
          <a:ln w="12700" cap="flat" cmpd="sng" algn="ctr">
            <a:solidFill>
              <a:srgbClr val="506EAA">
                <a:lumMod val="60000"/>
                <a:lumOff val="40000"/>
              </a:srgb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rPr>
              <a:t>Well Completions</a:t>
            </a:r>
          </a:p>
        </p:txBody>
      </p:sp>
    </p:spTree>
    <p:extLst>
      <p:ext uri="{BB962C8B-B14F-4D97-AF65-F5344CB8AC3E}">
        <p14:creationId xmlns:p14="http://schemas.microsoft.com/office/powerpoint/2010/main" val="100414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bars&#10;&#10;Description automatically generated with medium confidence">
            <a:extLst>
              <a:ext uri="{FF2B5EF4-FFF2-40B4-BE49-F238E27FC236}">
                <a16:creationId xmlns:a16="http://schemas.microsoft.com/office/drawing/2014/main" id="{F172284E-3117-F1AB-BD47-24215AC0DE9F}"/>
              </a:ext>
            </a:extLst>
          </p:cNvPr>
          <p:cNvPicPr>
            <a:picLocks noChangeAspect="1"/>
          </p:cNvPicPr>
          <p:nvPr/>
        </p:nvPicPr>
        <p:blipFill rotWithShape="1">
          <a:blip r:embed="rId2"/>
          <a:srcRect l="6285" t="21383" r="9476" b="7965"/>
          <a:stretch/>
        </p:blipFill>
        <p:spPr>
          <a:xfrm>
            <a:off x="139377" y="1606287"/>
            <a:ext cx="5771535" cy="2671890"/>
          </a:xfrm>
          <a:prstGeom prst="rect">
            <a:avLst/>
          </a:prstGeom>
          <a:ln>
            <a:solidFill>
              <a:schemeClr val="tx1"/>
            </a:solidFill>
          </a:ln>
        </p:spPr>
      </p:pic>
      <p:pic>
        <p:nvPicPr>
          <p:cNvPr id="5" name="Picture 4" descr="A graph with blue squares&#10;&#10;Description automatically generated">
            <a:extLst>
              <a:ext uri="{FF2B5EF4-FFF2-40B4-BE49-F238E27FC236}">
                <a16:creationId xmlns:a16="http://schemas.microsoft.com/office/drawing/2014/main" id="{6147DFB1-09EF-003F-EC21-84AE9CE3CB71}"/>
              </a:ext>
            </a:extLst>
          </p:cNvPr>
          <p:cNvPicPr>
            <a:picLocks noChangeAspect="1"/>
          </p:cNvPicPr>
          <p:nvPr/>
        </p:nvPicPr>
        <p:blipFill rotWithShape="1">
          <a:blip r:embed="rId3"/>
          <a:srcRect l="6678" t="19548" b="6358"/>
          <a:stretch/>
        </p:blipFill>
        <p:spPr>
          <a:xfrm>
            <a:off x="6096001" y="1647553"/>
            <a:ext cx="5903742" cy="4612570"/>
          </a:xfrm>
          <a:prstGeom prst="rect">
            <a:avLst/>
          </a:prstGeom>
          <a:ln>
            <a:solidFill>
              <a:schemeClr val="tx1"/>
            </a:solidFill>
          </a:ln>
        </p:spPr>
      </p:pic>
      <p:sp>
        <p:nvSpPr>
          <p:cNvPr id="18" name="Title 29">
            <a:extLst>
              <a:ext uri="{FF2B5EF4-FFF2-40B4-BE49-F238E27FC236}">
                <a16:creationId xmlns:a16="http://schemas.microsoft.com/office/drawing/2014/main" id="{F1A8F59D-6AA9-78F6-82B4-26C7B6FC4CF1}"/>
              </a:ext>
            </a:extLst>
          </p:cNvPr>
          <p:cNvSpPr txBox="1">
            <a:spLocks/>
          </p:cNvSpPr>
          <p:nvPr/>
        </p:nvSpPr>
        <p:spPr>
          <a:xfrm>
            <a:off x="309309" y="45253"/>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Cycle Time Model - EDA</a:t>
            </a:r>
          </a:p>
        </p:txBody>
      </p:sp>
      <p:sp>
        <p:nvSpPr>
          <p:cNvPr id="2" name="TextBox 1">
            <a:extLst>
              <a:ext uri="{FF2B5EF4-FFF2-40B4-BE49-F238E27FC236}">
                <a16:creationId xmlns:a16="http://schemas.microsoft.com/office/drawing/2014/main" id="{747BDDC7-A792-1819-53D9-B21DD52C9369}"/>
              </a:ext>
            </a:extLst>
          </p:cNvPr>
          <p:cNvSpPr txBox="1"/>
          <p:nvPr/>
        </p:nvSpPr>
        <p:spPr>
          <a:xfrm>
            <a:off x="366943" y="971114"/>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lgn="ctr" defTabSz="933450" rtl="0">
              <a:lnSpc>
                <a:spcPct val="90000"/>
              </a:lnSpc>
              <a:spcBef>
                <a:spcPct val="0"/>
              </a:spcBef>
              <a:spcAft>
                <a:spcPct val="35000"/>
              </a:spcAft>
              <a:buNone/>
            </a:pPr>
            <a:r>
              <a:rPr lang="en-US" kern="1200" dirty="0">
                <a:solidFill>
                  <a:schemeClr val="bg1"/>
                </a:solidFill>
                <a:latin typeface="Calibri Light" panose="020F0302020204030204"/>
              </a:rPr>
              <a:t>Top 10 Operators and total num of wells</a:t>
            </a:r>
            <a:endParaRPr lang="en-US" kern="1200" dirty="0">
              <a:solidFill>
                <a:schemeClr val="bg1"/>
              </a:solidFill>
            </a:endParaRPr>
          </a:p>
        </p:txBody>
      </p:sp>
      <p:sp>
        <p:nvSpPr>
          <p:cNvPr id="4" name="TextBox 3">
            <a:extLst>
              <a:ext uri="{FF2B5EF4-FFF2-40B4-BE49-F238E27FC236}">
                <a16:creationId xmlns:a16="http://schemas.microsoft.com/office/drawing/2014/main" id="{B8D94FA8-3B55-F2FD-3BAD-03395BE5519D}"/>
              </a:ext>
            </a:extLst>
          </p:cNvPr>
          <p:cNvSpPr txBox="1"/>
          <p:nvPr/>
        </p:nvSpPr>
        <p:spPr>
          <a:xfrm>
            <a:off x="6096000" y="991747"/>
            <a:ext cx="5729057"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0" indent="0" algn="ctr" defTabSz="933450" rtl="0">
              <a:lnSpc>
                <a:spcPct val="90000"/>
              </a:lnSpc>
              <a:spcBef>
                <a:spcPct val="0"/>
              </a:spcBef>
              <a:spcAft>
                <a:spcPct val="35000"/>
              </a:spcAft>
              <a:buNone/>
            </a:pPr>
            <a:r>
              <a:rPr lang="en-US" kern="1200" dirty="0">
                <a:solidFill>
                  <a:schemeClr val="bg1"/>
                </a:solidFill>
                <a:latin typeface="Calibri Light" panose="020F0302020204030204"/>
              </a:rPr>
              <a:t>Top 10 Type curves and total num of wells</a:t>
            </a:r>
            <a:endParaRPr lang="en-US" kern="1200" dirty="0">
              <a:solidFill>
                <a:schemeClr val="bg1"/>
              </a:solidFill>
            </a:endParaRPr>
          </a:p>
        </p:txBody>
      </p:sp>
    </p:spTree>
    <p:extLst>
      <p:ext uri="{BB962C8B-B14F-4D97-AF65-F5344CB8AC3E}">
        <p14:creationId xmlns:p14="http://schemas.microsoft.com/office/powerpoint/2010/main" val="199045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9">
            <a:extLst>
              <a:ext uri="{FF2B5EF4-FFF2-40B4-BE49-F238E27FC236}">
                <a16:creationId xmlns:a16="http://schemas.microsoft.com/office/drawing/2014/main" id="{BC096723-0564-ACD0-1302-9C08C5953BC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 EDA</a:t>
            </a:r>
          </a:p>
        </p:txBody>
      </p:sp>
      <p:pic>
        <p:nvPicPr>
          <p:cNvPr id="5" name="Picture 4">
            <a:extLst>
              <a:ext uri="{FF2B5EF4-FFF2-40B4-BE49-F238E27FC236}">
                <a16:creationId xmlns:a16="http://schemas.microsoft.com/office/drawing/2014/main" id="{81245740-1848-9ED9-6903-544C6689A774}"/>
              </a:ext>
            </a:extLst>
          </p:cNvPr>
          <p:cNvPicPr>
            <a:picLocks noChangeAspect="1"/>
          </p:cNvPicPr>
          <p:nvPr/>
        </p:nvPicPr>
        <p:blipFill>
          <a:blip r:embed="rId2"/>
          <a:stretch>
            <a:fillRect/>
          </a:stretch>
        </p:blipFill>
        <p:spPr>
          <a:xfrm>
            <a:off x="1717441" y="1652249"/>
            <a:ext cx="9122562" cy="3553501"/>
          </a:xfrm>
          <a:prstGeom prst="rect">
            <a:avLst/>
          </a:prstGeom>
          <a:ln>
            <a:solidFill>
              <a:schemeClr val="tx1"/>
            </a:solidFill>
          </a:ln>
        </p:spPr>
      </p:pic>
      <p:sp>
        <p:nvSpPr>
          <p:cNvPr id="2" name="TextBox 1">
            <a:extLst>
              <a:ext uri="{FF2B5EF4-FFF2-40B4-BE49-F238E27FC236}">
                <a16:creationId xmlns:a16="http://schemas.microsoft.com/office/drawing/2014/main" id="{66172C39-525E-1D48-F521-217A7997CDD8}"/>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latin typeface="Calibri" panose="020F0502020204030204" pitchFamily="34" charset="0"/>
                <a:cs typeface="Calibri" panose="020F0502020204030204" pitchFamily="34" charset="0"/>
              </a:rPr>
              <a:t>Permit Submit to Permit Approval Cycle Time</a:t>
            </a:r>
          </a:p>
        </p:txBody>
      </p:sp>
    </p:spTree>
    <p:extLst>
      <p:ext uri="{BB962C8B-B14F-4D97-AF65-F5344CB8AC3E}">
        <p14:creationId xmlns:p14="http://schemas.microsoft.com/office/powerpoint/2010/main" val="314417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9">
            <a:extLst>
              <a:ext uri="{FF2B5EF4-FFF2-40B4-BE49-F238E27FC236}">
                <a16:creationId xmlns:a16="http://schemas.microsoft.com/office/drawing/2014/main" id="{BC096723-0564-ACD0-1302-9C08C5953BC5}"/>
              </a:ext>
            </a:extLst>
          </p:cNvPr>
          <p:cNvSpPr txBox="1">
            <a:spLocks/>
          </p:cNvSpPr>
          <p:nvPr/>
        </p:nvSpPr>
        <p:spPr>
          <a:xfrm>
            <a:off x="304800" y="0"/>
            <a:ext cx="11582400" cy="63492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22222"/>
              </a:lnSpc>
              <a:spcBef>
                <a:spcPts val="0"/>
              </a:spcBef>
              <a:spcAft>
                <a:spcPts val="0"/>
              </a:spcAft>
              <a:buClr>
                <a:schemeClr val="dk2"/>
              </a:buClr>
              <a:buSzPts val="1800"/>
              <a:buFont typeface="Calibri"/>
              <a:buNone/>
              <a:defRPr sz="2200" b="1" i="0" u="none" strike="noStrike" cap="none">
                <a:solidFill>
                  <a:schemeClr val="dk2"/>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dirty="0"/>
              <a:t>Model : Cycle Time Model - EDA</a:t>
            </a:r>
          </a:p>
        </p:txBody>
      </p:sp>
      <p:pic>
        <p:nvPicPr>
          <p:cNvPr id="4" name="Picture 3">
            <a:extLst>
              <a:ext uri="{FF2B5EF4-FFF2-40B4-BE49-F238E27FC236}">
                <a16:creationId xmlns:a16="http://schemas.microsoft.com/office/drawing/2014/main" id="{B7C63202-04D0-1D32-47E2-7964C4B7426A}"/>
              </a:ext>
            </a:extLst>
          </p:cNvPr>
          <p:cNvPicPr>
            <a:picLocks noChangeAspect="1"/>
          </p:cNvPicPr>
          <p:nvPr/>
        </p:nvPicPr>
        <p:blipFill>
          <a:blip r:embed="rId2"/>
          <a:stretch>
            <a:fillRect/>
          </a:stretch>
        </p:blipFill>
        <p:spPr>
          <a:xfrm>
            <a:off x="1717441" y="1883628"/>
            <a:ext cx="9654380" cy="3743943"/>
          </a:xfrm>
          <a:prstGeom prst="rect">
            <a:avLst/>
          </a:prstGeom>
          <a:ln>
            <a:solidFill>
              <a:schemeClr val="tx1"/>
            </a:solidFill>
          </a:ln>
        </p:spPr>
      </p:pic>
      <p:sp>
        <p:nvSpPr>
          <p:cNvPr id="2" name="TextBox 1">
            <a:extLst>
              <a:ext uri="{FF2B5EF4-FFF2-40B4-BE49-F238E27FC236}">
                <a16:creationId xmlns:a16="http://schemas.microsoft.com/office/drawing/2014/main" id="{D456CDCB-86D9-ED81-5EEC-ECA5F3490860}"/>
              </a:ext>
            </a:extLst>
          </p:cNvPr>
          <p:cNvSpPr txBox="1"/>
          <p:nvPr/>
        </p:nvSpPr>
        <p:spPr>
          <a:xfrm>
            <a:off x="1717441" y="1087158"/>
            <a:ext cx="5316405" cy="344235"/>
          </a:xfrm>
          <a:prstGeom prst="rect">
            <a:avLst/>
          </a:prstGeom>
          <a:solidFill>
            <a:srgbClr val="3C495D"/>
          </a:solidFill>
          <a:ln w="12700" cap="flat" cmpd="sng" algn="ctr">
            <a:noFill/>
            <a:prstDash val="solid"/>
            <a:miter lim="800000"/>
          </a:ln>
          <a:effectLst/>
        </p:spPr>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latin typeface="Calibri" panose="020F0502020204030204" pitchFamily="34" charset="0"/>
                <a:cs typeface="Calibri" panose="020F0502020204030204" pitchFamily="34" charset="0"/>
              </a:rPr>
              <a:t>Permit Approval to Spud Cycle Time</a:t>
            </a:r>
          </a:p>
        </p:txBody>
      </p:sp>
    </p:spTree>
    <p:extLst>
      <p:ext uri="{BB962C8B-B14F-4D97-AF65-F5344CB8AC3E}">
        <p14:creationId xmlns:p14="http://schemas.microsoft.com/office/powerpoint/2010/main" val="421175707"/>
      </p:ext>
    </p:extLst>
  </p:cSld>
  <p:clrMapOvr>
    <a:masterClrMapping/>
  </p:clrMapOvr>
</p:sld>
</file>

<file path=ppt/theme/theme1.xml><?xml version="1.0" encoding="utf-8"?>
<a:theme xmlns:a="http://schemas.openxmlformats.org/drawingml/2006/main" name="4_Content Slides">
  <a:themeElements>
    <a:clrScheme name="Quantum 4.0 Template">
      <a:dk1>
        <a:srgbClr val="000000"/>
      </a:dk1>
      <a:lt1>
        <a:srgbClr val="FFFFFF"/>
      </a:lt1>
      <a:dk2>
        <a:srgbClr val="3C495D"/>
      </a:dk2>
      <a:lt2>
        <a:srgbClr val="F2F2F2"/>
      </a:lt2>
      <a:accent1>
        <a:srgbClr val="00BE34"/>
      </a:accent1>
      <a:accent2>
        <a:srgbClr val="3E5E8D"/>
      </a:accent2>
      <a:accent3>
        <a:srgbClr val="CACACA"/>
      </a:accent3>
      <a:accent4>
        <a:srgbClr val="6C6C6C"/>
      </a:accent4>
      <a:accent5>
        <a:srgbClr val="8B1F00"/>
      </a:accent5>
      <a:accent6>
        <a:srgbClr val="FFA300"/>
      </a:accent6>
      <a:hlink>
        <a:srgbClr val="0000FF"/>
      </a:hlink>
      <a:folHlink>
        <a:srgbClr val="66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3">
  <a:themeElements>
    <a:clrScheme name="Quantum ">
      <a:dk1>
        <a:srgbClr val="000000"/>
      </a:dk1>
      <a:lt1>
        <a:srgbClr val="FFFFFF"/>
      </a:lt1>
      <a:dk2>
        <a:srgbClr val="3C495D"/>
      </a:dk2>
      <a:lt2>
        <a:srgbClr val="F2F2F2"/>
      </a:lt2>
      <a:accent1>
        <a:srgbClr val="00BE34"/>
      </a:accent1>
      <a:accent2>
        <a:srgbClr val="3E5E8D"/>
      </a:accent2>
      <a:accent3>
        <a:srgbClr val="CACACA"/>
      </a:accent3>
      <a:accent4>
        <a:srgbClr val="6C6C6C"/>
      </a:accent4>
      <a:accent5>
        <a:srgbClr val="00A9FF"/>
      </a:accent5>
      <a:accent6>
        <a:srgbClr val="FF7000"/>
      </a:accent6>
      <a:hlink>
        <a:srgbClr val="00BE34"/>
      </a:hlink>
      <a:folHlink>
        <a:srgbClr val="FF7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plate 3">
  <a:themeElements>
    <a:clrScheme name="Quantum ">
      <a:dk1>
        <a:srgbClr val="000000"/>
      </a:dk1>
      <a:lt1>
        <a:srgbClr val="FFFFFF"/>
      </a:lt1>
      <a:dk2>
        <a:srgbClr val="3C495D"/>
      </a:dk2>
      <a:lt2>
        <a:srgbClr val="F2F2F2"/>
      </a:lt2>
      <a:accent1>
        <a:srgbClr val="00BE34"/>
      </a:accent1>
      <a:accent2>
        <a:srgbClr val="3E5E8D"/>
      </a:accent2>
      <a:accent3>
        <a:srgbClr val="CACACA"/>
      </a:accent3>
      <a:accent4>
        <a:srgbClr val="6C6C6C"/>
      </a:accent4>
      <a:accent5>
        <a:srgbClr val="00A9FF"/>
      </a:accent5>
      <a:accent6>
        <a:srgbClr val="FF7000"/>
      </a:accent6>
      <a:hlink>
        <a:srgbClr val="00BE34"/>
      </a:hlink>
      <a:folHlink>
        <a:srgbClr val="FF7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humbnail xmlns="dca5f49d-8800-4959-9068-d979dbcdcf0b" xsi:nil="true"/>
    <SharedWithUsers xmlns="a8c81342-72da-45ef-9e32-70ca9e1d50ae">
      <UserInfo>
        <DisplayName>Luke O. St. Pe'</DisplayName>
        <AccountId>41</AccountId>
        <AccountType/>
      </UserInfo>
      <UserInfo>
        <DisplayName>David J. Knop</DisplayName>
        <AccountId>42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835D3E41A7E24A983CB6A0DC353550" ma:contentTypeVersion="7" ma:contentTypeDescription="Create a new document." ma:contentTypeScope="" ma:versionID="4da835d124b31b61774199fc1f47acd2">
  <xsd:schema xmlns:xsd="http://www.w3.org/2001/XMLSchema" xmlns:xs="http://www.w3.org/2001/XMLSchema" xmlns:p="http://schemas.microsoft.com/office/2006/metadata/properties" xmlns:ns2="dca5f49d-8800-4959-9068-d979dbcdcf0b" xmlns:ns3="a8c81342-72da-45ef-9e32-70ca9e1d50ae" targetNamespace="http://schemas.microsoft.com/office/2006/metadata/properties" ma:root="true" ma:fieldsID="b0bf4627c5be7891f5eeab455c59f55a" ns2:_="" ns3:_="">
    <xsd:import namespace="dca5f49d-8800-4959-9068-d979dbcdcf0b"/>
    <xsd:import namespace="a8c81342-72da-45ef-9e32-70ca9e1d50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Thumbnail"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a5f49d-8800-4959-9068-d979dbcd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Thumbnail" ma:index="11" nillable="true" ma:displayName="Thumbnail" ma:format="Thumbnail" ma:internalName="Thumbnail">
      <xsd:simpleType>
        <xsd:restriction base="dms:Unknown"/>
      </xsd:simpleType>
    </xsd:element>
    <xsd:element name="MediaServiceSearchProperties" ma:index="1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8c81342-72da-45ef-9e32-70ca9e1d50a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CDF60-B935-4B8D-A971-E3D41FDE0E86}">
  <ds:schemaRefs>
    <ds:schemaRef ds:uri="a8c81342-72da-45ef-9e32-70ca9e1d50ae"/>
    <ds:schemaRef ds:uri="dca5f49d-8800-4959-9068-d979dbcdcf0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EA52936-B13A-49E8-A1F9-4C15AC2C48EF}">
  <ds:schemaRefs>
    <ds:schemaRef ds:uri="a8c81342-72da-45ef-9e32-70ca9e1d50ae"/>
    <ds:schemaRef ds:uri="dca5f49d-8800-4959-9068-d979dbcdcf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9FE2794-0667-4271-AD3D-3ADB5737E5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4870</TotalTime>
  <Words>1625</Words>
  <Application>Microsoft Office PowerPoint</Application>
  <PresentationFormat>Widescreen</PresentationFormat>
  <Paragraphs>277</Paragraphs>
  <Slides>42</Slides>
  <Notes>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42</vt:i4>
      </vt:variant>
    </vt:vector>
  </HeadingPairs>
  <TitlesOfParts>
    <vt:vector size="54" baseType="lpstr">
      <vt:lpstr>Arial</vt:lpstr>
      <vt:lpstr>Calibri</vt:lpstr>
      <vt:lpstr>Calibri Light</vt:lpstr>
      <vt:lpstr>Poppins</vt:lpstr>
      <vt:lpstr>Poppins Medium</vt:lpstr>
      <vt:lpstr>Söhne</vt:lpstr>
      <vt:lpstr>Times New Roman</vt:lpstr>
      <vt:lpstr>Trebuchet MS</vt:lpstr>
      <vt:lpstr>4_Content Slides</vt:lpstr>
      <vt:lpstr>Template 3</vt:lpstr>
      <vt:lpstr>Office Theme</vt:lpstr>
      <vt:lpstr>1_Template 3</vt:lpstr>
      <vt:lpstr>Quantum Basin Intelligence (QBI) Drill Out Model v0</vt:lpstr>
      <vt:lpstr>Agenda</vt:lpstr>
      <vt:lpstr>Overview</vt:lpstr>
      <vt:lpstr>Methodology</vt:lpstr>
      <vt:lpstr>Model : Cycle Time Model</vt:lpstr>
      <vt:lpstr>Cycle Time Model (Gulf Coast East basin)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Rig Model</vt:lpstr>
      <vt:lpstr>Rig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Thanks!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Haynesville</dc:title>
  <dc:creator>Sushmitha Ramesh</dc:creator>
  <cp:lastModifiedBy>Prakash Pandey</cp:lastModifiedBy>
  <cp:revision>38</cp:revision>
  <dcterms:created xsi:type="dcterms:W3CDTF">2016-03-02T16:07:48Z</dcterms:created>
  <dcterms:modified xsi:type="dcterms:W3CDTF">2024-04-16T09:50:02Z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0x0101009D835D3E41A7E24A983CB6A0DC353550</vt:lpwstr>
  </property>
  <property fmtid="{D5CDD505-2E9C-101B-9397-08002B2CF9AE}" pid="3" name="MediaServiceImageTags">
    <vt:lpwstr/>
  </property>
</Properties>
</file>